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rimo" panose="020B0604020202020204" charset="0"/>
      <p:regular r:id="rId16"/>
    </p:embeddedFont>
    <p:embeddedFont>
      <p:font typeface="Roboto Bold" panose="020B0604020202020204" charset="0"/>
      <p:regular r:id="rId17"/>
    </p:embeddedFont>
    <p:embeddedFont>
      <p:font typeface="Roboto" panose="020B0604020202020204" charset="0"/>
      <p:regular r:id="rId18"/>
    </p:embeddedFont>
    <p:embeddedFont>
      <p:font typeface="Montserrat Light Bold Italics" panose="020B0604020202020204" charset="-94"/>
      <p:regular r:id="rId19"/>
    </p:embeddedFont>
    <p:embeddedFont>
      <p:font typeface="Aleo Bold" panose="020B0604020202020204" charset="-94"/>
      <p:regular r:id="rId20"/>
    </p:embeddedFont>
    <p:embeddedFont>
      <p:font typeface="Calibri" panose="020F0502020204030204" pitchFamily="3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69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extBox 2"/>
          <p:cNvSpPr txBox="1"/>
          <p:nvPr/>
        </p:nvSpPr>
        <p:spPr>
          <a:xfrm>
            <a:off x="1028700" y="1083318"/>
            <a:ext cx="11680465" cy="2878579"/>
          </a:xfrm>
          <a:prstGeom prst="rect">
            <a:avLst/>
          </a:prstGeom>
        </p:spPr>
        <p:txBody>
          <a:bodyPr lIns="0" tIns="0" rIns="0" bIns="0" rtlCol="0" anchor="t">
            <a:spAutoFit/>
          </a:bodyPr>
          <a:lstStyle/>
          <a:p>
            <a:pPr>
              <a:lnSpc>
                <a:spcPts val="10400"/>
              </a:lnSpc>
            </a:pPr>
            <a:r>
              <a:rPr lang="en-US" sz="8000">
                <a:solidFill>
                  <a:srgbClr val="FFFFFF"/>
                </a:solidFill>
                <a:latin typeface="Roboto Bold"/>
              </a:rPr>
              <a:t>Github nedir ?</a:t>
            </a:r>
          </a:p>
          <a:p>
            <a:pPr>
              <a:lnSpc>
                <a:spcPts val="12584"/>
              </a:lnSpc>
            </a:pPr>
            <a:endParaRPr lang="en-US" sz="8000">
              <a:solidFill>
                <a:srgbClr val="FFFFFF"/>
              </a:solidFill>
              <a:latin typeface="Roboto Bold"/>
            </a:endParaRPr>
          </a:p>
        </p:txBody>
      </p:sp>
      <p:sp>
        <p:nvSpPr>
          <p:cNvPr id="3" name="TextBox 3"/>
          <p:cNvSpPr txBox="1"/>
          <p:nvPr/>
        </p:nvSpPr>
        <p:spPr>
          <a:xfrm>
            <a:off x="1028700" y="3808619"/>
            <a:ext cx="10881467" cy="3521075"/>
          </a:xfrm>
          <a:prstGeom prst="rect">
            <a:avLst/>
          </a:prstGeom>
        </p:spPr>
        <p:txBody>
          <a:bodyPr lIns="0" tIns="0" rIns="0" bIns="0" rtlCol="0" anchor="t">
            <a:spAutoFit/>
          </a:bodyPr>
          <a:lstStyle/>
          <a:p>
            <a:pPr>
              <a:lnSpc>
                <a:spcPts val="7000"/>
              </a:lnSpc>
            </a:pPr>
            <a:r>
              <a:rPr lang="en-US" sz="5000">
                <a:solidFill>
                  <a:srgbClr val="FFFFFF"/>
                </a:solidFill>
                <a:latin typeface="Roboto"/>
              </a:rPr>
              <a:t>GitHub, sürüm kontrol sistemi olarak Git kullanan yazılım geliştirme projeleri için web tabanlı bir depolama servisidir. </a:t>
            </a:r>
          </a:p>
        </p:txBody>
      </p:sp>
      <p:pic>
        <p:nvPicPr>
          <p:cNvPr id="4" name="Picture 4"/>
          <p:cNvPicPr>
            <a:picLocks noChangeAspect="1"/>
          </p:cNvPicPr>
          <p:nvPr/>
        </p:nvPicPr>
        <p:blipFill>
          <a:blip r:embed="rId2"/>
          <a:srcRect/>
          <a:stretch>
            <a:fillRect/>
          </a:stretch>
        </p:blipFill>
        <p:spPr>
          <a:xfrm>
            <a:off x="12709165" y="2565470"/>
            <a:ext cx="4693595" cy="46935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745" r="860" b="8874"/>
          <a:stretch>
            <a:fillRect/>
          </a:stretch>
        </p:blipFill>
        <p:spPr>
          <a:xfrm>
            <a:off x="11904152" y="5143500"/>
            <a:ext cx="5355148" cy="4114800"/>
          </a:xfrm>
          <a:prstGeom prst="rect">
            <a:avLst/>
          </a:prstGeom>
        </p:spPr>
      </p:pic>
      <p:pic>
        <p:nvPicPr>
          <p:cNvPr id="3" name="Picture 3"/>
          <p:cNvPicPr>
            <a:picLocks noChangeAspect="1"/>
          </p:cNvPicPr>
          <p:nvPr/>
        </p:nvPicPr>
        <p:blipFill>
          <a:blip r:embed="rId3"/>
          <a:srcRect t="37591" r="2076" b="618"/>
          <a:stretch>
            <a:fillRect/>
          </a:stretch>
        </p:blipFill>
        <p:spPr>
          <a:xfrm>
            <a:off x="11904152" y="1028700"/>
            <a:ext cx="5355148" cy="3942289"/>
          </a:xfrm>
          <a:prstGeom prst="rect">
            <a:avLst/>
          </a:prstGeom>
        </p:spPr>
      </p:pic>
      <p:sp>
        <p:nvSpPr>
          <p:cNvPr id="4" name="TextBox 4"/>
          <p:cNvSpPr txBox="1"/>
          <p:nvPr/>
        </p:nvSpPr>
        <p:spPr>
          <a:xfrm>
            <a:off x="1028700" y="894398"/>
            <a:ext cx="9675913" cy="1298575"/>
          </a:xfrm>
          <a:prstGeom prst="rect">
            <a:avLst/>
          </a:prstGeom>
        </p:spPr>
        <p:txBody>
          <a:bodyPr lIns="0" tIns="0" rIns="0" bIns="0" rtlCol="0" anchor="t">
            <a:spAutoFit/>
          </a:bodyPr>
          <a:lstStyle/>
          <a:p>
            <a:pPr>
              <a:lnSpc>
                <a:spcPts val="10400"/>
              </a:lnSpc>
            </a:pPr>
            <a:r>
              <a:rPr lang="en-US" sz="8000">
                <a:solidFill>
                  <a:srgbClr val="FFFFFF"/>
                </a:solidFill>
                <a:latin typeface="Roboto Bold"/>
              </a:rPr>
              <a:t>TheHarvester</a:t>
            </a:r>
          </a:p>
        </p:txBody>
      </p:sp>
      <p:sp>
        <p:nvSpPr>
          <p:cNvPr id="5" name="TextBox 5"/>
          <p:cNvSpPr txBox="1"/>
          <p:nvPr/>
        </p:nvSpPr>
        <p:spPr>
          <a:xfrm>
            <a:off x="1028700" y="3107372"/>
            <a:ext cx="9675913" cy="1490980"/>
          </a:xfrm>
          <a:prstGeom prst="rect">
            <a:avLst/>
          </a:prstGeom>
        </p:spPr>
        <p:txBody>
          <a:bodyPr lIns="0" tIns="0" rIns="0" bIns="0" rtlCol="0" anchor="t">
            <a:spAutoFit/>
          </a:bodyPr>
          <a:lstStyle/>
          <a:p>
            <a:pPr>
              <a:lnSpc>
                <a:spcPts val="3919"/>
              </a:lnSpc>
            </a:pPr>
            <a:r>
              <a:rPr lang="en-US" sz="2799">
                <a:solidFill>
                  <a:srgbClr val="FFFFFF"/>
                </a:solidFill>
                <a:latin typeface="Roboto"/>
              </a:rPr>
              <a:t>TheHarvester aracı, hedef sistem/etki alanı üzerinden aktif ve pasif olarak bilgi toplamaya yarayan ve sızma testlerinde de kullanılan bir araçtır. </a:t>
            </a:r>
          </a:p>
        </p:txBody>
      </p:sp>
      <p:sp>
        <p:nvSpPr>
          <p:cNvPr id="6" name="TextBox 6"/>
          <p:cNvSpPr txBox="1"/>
          <p:nvPr/>
        </p:nvSpPr>
        <p:spPr>
          <a:xfrm>
            <a:off x="928825" y="5512752"/>
            <a:ext cx="9675913" cy="2481580"/>
          </a:xfrm>
          <a:prstGeom prst="rect">
            <a:avLst/>
          </a:prstGeom>
        </p:spPr>
        <p:txBody>
          <a:bodyPr lIns="0" tIns="0" rIns="0" bIns="0" rtlCol="0" anchor="t">
            <a:spAutoFit/>
          </a:bodyPr>
          <a:lstStyle/>
          <a:p>
            <a:pPr>
              <a:lnSpc>
                <a:spcPts val="3919"/>
              </a:lnSpc>
            </a:pPr>
            <a:r>
              <a:rPr lang="en-US" sz="2799">
                <a:solidFill>
                  <a:srgbClr val="FFFFFF"/>
                </a:solidFill>
                <a:latin typeface="Roboto"/>
              </a:rPr>
              <a:t>TheHarvester aracı ile pasif olarak Google, Bing,… gibi arama motorlarından, Linkedin, Shodan gibi platformlardan kullanıcı profilleri, mail adresleri, sanal hostlar,… tespit edilebilir. Aktif olarak da DNS adlarını ve alt etki alanlarını bulmaya yönelik kaba kuvvet saldırıları gerçekleştirilebilir.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6541"/>
          <a:stretch>
            <a:fillRect/>
          </a:stretch>
        </p:blipFill>
        <p:spPr>
          <a:xfrm>
            <a:off x="9144000" y="2693015"/>
            <a:ext cx="8115300" cy="5278941"/>
          </a:xfrm>
          <a:prstGeom prst="rect">
            <a:avLst/>
          </a:prstGeom>
        </p:spPr>
      </p:pic>
      <p:sp>
        <p:nvSpPr>
          <p:cNvPr id="3" name="TextBox 3"/>
          <p:cNvSpPr txBox="1"/>
          <p:nvPr/>
        </p:nvSpPr>
        <p:spPr>
          <a:xfrm>
            <a:off x="1039735" y="942975"/>
            <a:ext cx="9675913" cy="1298575"/>
          </a:xfrm>
          <a:prstGeom prst="rect">
            <a:avLst/>
          </a:prstGeom>
        </p:spPr>
        <p:txBody>
          <a:bodyPr lIns="0" tIns="0" rIns="0" bIns="0" rtlCol="0" anchor="t">
            <a:spAutoFit/>
          </a:bodyPr>
          <a:lstStyle/>
          <a:p>
            <a:pPr>
              <a:lnSpc>
                <a:spcPts val="10400"/>
              </a:lnSpc>
            </a:pPr>
            <a:r>
              <a:rPr lang="en-US" sz="8000">
                <a:solidFill>
                  <a:srgbClr val="FFFFFF"/>
                </a:solidFill>
                <a:latin typeface="Roboto Bold"/>
              </a:rPr>
              <a:t>NETDİSCOVER</a:t>
            </a:r>
          </a:p>
        </p:txBody>
      </p:sp>
      <p:sp>
        <p:nvSpPr>
          <p:cNvPr id="4" name="TextBox 4"/>
          <p:cNvSpPr txBox="1"/>
          <p:nvPr/>
        </p:nvSpPr>
        <p:spPr>
          <a:xfrm>
            <a:off x="1028700" y="2616815"/>
            <a:ext cx="7822620" cy="5855834"/>
          </a:xfrm>
          <a:prstGeom prst="rect">
            <a:avLst/>
          </a:prstGeom>
        </p:spPr>
        <p:txBody>
          <a:bodyPr lIns="0" tIns="0" rIns="0" bIns="0" rtlCol="0" anchor="t">
            <a:spAutoFit/>
          </a:bodyPr>
          <a:lstStyle/>
          <a:p>
            <a:pPr>
              <a:lnSpc>
                <a:spcPts val="4554"/>
              </a:lnSpc>
            </a:pPr>
            <a:r>
              <a:rPr lang="en-US" sz="3252" dirty="0" err="1">
                <a:solidFill>
                  <a:srgbClr val="FFFFFF"/>
                </a:solidFill>
                <a:latin typeface="Roboto"/>
              </a:rPr>
              <a:t>Netdiscover</a:t>
            </a:r>
            <a:r>
              <a:rPr lang="en-US" sz="3252" dirty="0">
                <a:solidFill>
                  <a:srgbClr val="FFFFFF"/>
                </a:solidFill>
                <a:latin typeface="Roboto"/>
              </a:rPr>
              <a:t>, </a:t>
            </a:r>
            <a:r>
              <a:rPr lang="en-US" sz="3252" dirty="0" err="1">
                <a:solidFill>
                  <a:srgbClr val="FFFFFF"/>
                </a:solidFill>
                <a:latin typeface="Roboto"/>
              </a:rPr>
              <a:t>ağ</a:t>
            </a:r>
            <a:r>
              <a:rPr lang="en-US" sz="3252" dirty="0">
                <a:solidFill>
                  <a:srgbClr val="FFFFFF"/>
                </a:solidFill>
                <a:latin typeface="Roboto"/>
              </a:rPr>
              <a:t> </a:t>
            </a:r>
            <a:r>
              <a:rPr lang="en-US" sz="3252" dirty="0" err="1">
                <a:solidFill>
                  <a:srgbClr val="FFFFFF"/>
                </a:solidFill>
                <a:latin typeface="Roboto"/>
              </a:rPr>
              <a:t>içerisindeki</a:t>
            </a:r>
            <a:r>
              <a:rPr lang="en-US" sz="3252" dirty="0">
                <a:solidFill>
                  <a:srgbClr val="FFFFFF"/>
                </a:solidFill>
                <a:latin typeface="Roboto"/>
              </a:rPr>
              <a:t> </a:t>
            </a:r>
            <a:r>
              <a:rPr lang="en-US" sz="3252" dirty="0" err="1">
                <a:solidFill>
                  <a:srgbClr val="FFFFFF"/>
                </a:solidFill>
                <a:latin typeface="Roboto"/>
              </a:rPr>
              <a:t>aktif</a:t>
            </a:r>
            <a:r>
              <a:rPr lang="en-US" sz="3252" dirty="0">
                <a:solidFill>
                  <a:srgbClr val="FFFFFF"/>
                </a:solidFill>
                <a:latin typeface="Roboto"/>
              </a:rPr>
              <a:t> </a:t>
            </a:r>
            <a:r>
              <a:rPr lang="en-US" sz="3252" dirty="0" err="1">
                <a:solidFill>
                  <a:srgbClr val="FFFFFF"/>
                </a:solidFill>
                <a:latin typeface="Roboto"/>
              </a:rPr>
              <a:t>cihazları</a:t>
            </a:r>
            <a:r>
              <a:rPr lang="en-US" sz="3252" dirty="0">
                <a:solidFill>
                  <a:srgbClr val="FFFFFF"/>
                </a:solidFill>
                <a:latin typeface="Roboto"/>
              </a:rPr>
              <a:t> </a:t>
            </a:r>
            <a:r>
              <a:rPr lang="en-US" sz="3252" dirty="0" err="1">
                <a:solidFill>
                  <a:srgbClr val="FFFFFF"/>
                </a:solidFill>
                <a:latin typeface="Roboto"/>
              </a:rPr>
              <a:t>ve</a:t>
            </a:r>
            <a:r>
              <a:rPr lang="en-US" sz="3252" dirty="0">
                <a:solidFill>
                  <a:srgbClr val="FFFFFF"/>
                </a:solidFill>
                <a:latin typeface="Roboto"/>
              </a:rPr>
              <a:t> </a:t>
            </a:r>
            <a:r>
              <a:rPr lang="en-US" sz="3252" dirty="0" err="1">
                <a:solidFill>
                  <a:srgbClr val="FFFFFF"/>
                </a:solidFill>
                <a:latin typeface="Roboto"/>
              </a:rPr>
              <a:t>bu</a:t>
            </a:r>
            <a:r>
              <a:rPr lang="en-US" sz="3252" dirty="0">
                <a:solidFill>
                  <a:srgbClr val="FFFFFF"/>
                </a:solidFill>
                <a:latin typeface="Roboto"/>
              </a:rPr>
              <a:t> </a:t>
            </a:r>
            <a:r>
              <a:rPr lang="en-US" sz="3252" dirty="0" err="1">
                <a:solidFill>
                  <a:srgbClr val="FFFFFF"/>
                </a:solidFill>
                <a:latin typeface="Roboto"/>
              </a:rPr>
              <a:t>cihazların</a:t>
            </a:r>
            <a:r>
              <a:rPr lang="en-US" sz="3252" dirty="0">
                <a:solidFill>
                  <a:srgbClr val="FFFFFF"/>
                </a:solidFill>
                <a:latin typeface="Roboto"/>
              </a:rPr>
              <a:t> </a:t>
            </a:r>
            <a:r>
              <a:rPr lang="en-US" sz="3252" dirty="0" err="1">
                <a:solidFill>
                  <a:srgbClr val="FFFFFF"/>
                </a:solidFill>
                <a:latin typeface="Roboto"/>
              </a:rPr>
              <a:t>önemli</a:t>
            </a:r>
            <a:r>
              <a:rPr lang="en-US" sz="3252" dirty="0">
                <a:solidFill>
                  <a:srgbClr val="FFFFFF"/>
                </a:solidFill>
                <a:latin typeface="Roboto"/>
              </a:rPr>
              <a:t> </a:t>
            </a:r>
            <a:r>
              <a:rPr lang="en-US" sz="3252" dirty="0" err="1">
                <a:solidFill>
                  <a:srgbClr val="FFFFFF"/>
                </a:solidFill>
                <a:latin typeface="Roboto"/>
              </a:rPr>
              <a:t>bilgilerini</a:t>
            </a:r>
            <a:r>
              <a:rPr lang="en-US" sz="3252" dirty="0">
                <a:solidFill>
                  <a:srgbClr val="FFFFFF"/>
                </a:solidFill>
                <a:latin typeface="Roboto"/>
              </a:rPr>
              <a:t> </a:t>
            </a:r>
            <a:r>
              <a:rPr lang="en-US" sz="3252" dirty="0" err="1">
                <a:solidFill>
                  <a:srgbClr val="FFFFFF"/>
                </a:solidFill>
                <a:latin typeface="Roboto"/>
              </a:rPr>
              <a:t>tespit</a:t>
            </a:r>
            <a:r>
              <a:rPr lang="en-US" sz="3252" dirty="0">
                <a:solidFill>
                  <a:srgbClr val="FFFFFF"/>
                </a:solidFill>
                <a:latin typeface="Roboto"/>
              </a:rPr>
              <a:t> </a:t>
            </a:r>
            <a:r>
              <a:rPr lang="en-US" sz="3252" dirty="0" err="1" smtClean="0">
                <a:solidFill>
                  <a:srgbClr val="FFFFFF"/>
                </a:solidFill>
                <a:latin typeface="Roboto"/>
              </a:rPr>
              <a:t>edeb</a:t>
            </a:r>
            <a:r>
              <a:rPr lang="tr-TR" sz="3252" dirty="0">
                <a:solidFill>
                  <a:srgbClr val="FFFFFF"/>
                </a:solidFill>
                <a:latin typeface="Roboto"/>
              </a:rPr>
              <a:t>i</a:t>
            </a:r>
            <a:r>
              <a:rPr lang="en-US" sz="3252" dirty="0" err="1" smtClean="0">
                <a:solidFill>
                  <a:srgbClr val="FFFFFF"/>
                </a:solidFill>
                <a:latin typeface="Roboto"/>
              </a:rPr>
              <a:t>lmemizi</a:t>
            </a:r>
            <a:r>
              <a:rPr lang="en-US" sz="3252" dirty="0" smtClean="0">
                <a:solidFill>
                  <a:srgbClr val="FFFFFF"/>
                </a:solidFill>
                <a:latin typeface="Roboto"/>
              </a:rPr>
              <a:t> </a:t>
            </a:r>
            <a:r>
              <a:rPr lang="en-US" sz="3252" dirty="0" err="1">
                <a:solidFill>
                  <a:srgbClr val="FFFFFF"/>
                </a:solidFill>
                <a:latin typeface="Roboto"/>
              </a:rPr>
              <a:t>sağlayan</a:t>
            </a:r>
            <a:r>
              <a:rPr lang="en-US" sz="3252" dirty="0">
                <a:solidFill>
                  <a:srgbClr val="FFFFFF"/>
                </a:solidFill>
                <a:latin typeface="Roboto"/>
              </a:rPr>
              <a:t> </a:t>
            </a:r>
            <a:r>
              <a:rPr lang="en-US" sz="3252" dirty="0" err="1">
                <a:solidFill>
                  <a:srgbClr val="FFFFFF"/>
                </a:solidFill>
                <a:latin typeface="Roboto"/>
              </a:rPr>
              <a:t>bir</a:t>
            </a:r>
            <a:r>
              <a:rPr lang="en-US" sz="3252" dirty="0">
                <a:solidFill>
                  <a:srgbClr val="FFFFFF"/>
                </a:solidFill>
                <a:latin typeface="Roboto"/>
              </a:rPr>
              <a:t> </a:t>
            </a:r>
            <a:r>
              <a:rPr lang="en-US" sz="3252" dirty="0" err="1">
                <a:solidFill>
                  <a:srgbClr val="FFFFFF"/>
                </a:solidFill>
                <a:latin typeface="Roboto"/>
              </a:rPr>
              <a:t>araçtır</a:t>
            </a:r>
            <a:r>
              <a:rPr lang="en-US" sz="3252" dirty="0">
                <a:solidFill>
                  <a:srgbClr val="FFFFFF"/>
                </a:solidFill>
                <a:latin typeface="Roboto"/>
              </a:rPr>
              <a:t>. </a:t>
            </a:r>
            <a:r>
              <a:rPr lang="en-US" sz="3252" dirty="0" err="1">
                <a:solidFill>
                  <a:srgbClr val="FFFFFF"/>
                </a:solidFill>
                <a:latin typeface="Roboto"/>
              </a:rPr>
              <a:t>Yönlendirici</a:t>
            </a:r>
            <a:r>
              <a:rPr lang="en-US" sz="3252" dirty="0">
                <a:solidFill>
                  <a:srgbClr val="FFFFFF"/>
                </a:solidFill>
                <a:latin typeface="Roboto"/>
              </a:rPr>
              <a:t> (router) </a:t>
            </a:r>
            <a:r>
              <a:rPr lang="en-US" sz="3252" dirty="0" err="1">
                <a:solidFill>
                  <a:srgbClr val="FFFFFF"/>
                </a:solidFill>
                <a:latin typeface="Roboto"/>
              </a:rPr>
              <a:t>ve</a:t>
            </a:r>
            <a:r>
              <a:rPr lang="en-US" sz="3252" dirty="0">
                <a:solidFill>
                  <a:srgbClr val="FFFFFF"/>
                </a:solidFill>
                <a:latin typeface="Roboto"/>
              </a:rPr>
              <a:t> </a:t>
            </a:r>
            <a:r>
              <a:rPr lang="en-US" sz="3252" dirty="0" err="1">
                <a:solidFill>
                  <a:srgbClr val="FFFFFF"/>
                </a:solidFill>
                <a:latin typeface="Roboto"/>
              </a:rPr>
              <a:t>ağa</a:t>
            </a:r>
            <a:r>
              <a:rPr lang="en-US" sz="3252" dirty="0">
                <a:solidFill>
                  <a:srgbClr val="FFFFFF"/>
                </a:solidFill>
                <a:latin typeface="Roboto"/>
              </a:rPr>
              <a:t> </a:t>
            </a:r>
            <a:r>
              <a:rPr lang="en-US" sz="3252" dirty="0" err="1">
                <a:solidFill>
                  <a:srgbClr val="FFFFFF"/>
                </a:solidFill>
                <a:latin typeface="Roboto"/>
              </a:rPr>
              <a:t>bağlı</a:t>
            </a:r>
            <a:r>
              <a:rPr lang="en-US" sz="3252" dirty="0">
                <a:solidFill>
                  <a:srgbClr val="FFFFFF"/>
                </a:solidFill>
                <a:latin typeface="Roboto"/>
              </a:rPr>
              <a:t> </a:t>
            </a:r>
            <a:r>
              <a:rPr lang="en-US" sz="3252" dirty="0" err="1">
                <a:solidFill>
                  <a:srgbClr val="FFFFFF"/>
                </a:solidFill>
                <a:latin typeface="Roboto"/>
              </a:rPr>
              <a:t>olan</a:t>
            </a:r>
            <a:r>
              <a:rPr lang="en-US" sz="3252" dirty="0">
                <a:solidFill>
                  <a:srgbClr val="FFFFFF"/>
                </a:solidFill>
                <a:latin typeface="Roboto"/>
              </a:rPr>
              <a:t> </a:t>
            </a:r>
            <a:r>
              <a:rPr lang="en-US" sz="3252" dirty="0" err="1">
                <a:solidFill>
                  <a:srgbClr val="FFFFFF"/>
                </a:solidFill>
                <a:latin typeface="Roboto"/>
              </a:rPr>
              <a:t>cihazlar</a:t>
            </a:r>
            <a:r>
              <a:rPr lang="en-US" sz="3252" dirty="0">
                <a:solidFill>
                  <a:srgbClr val="FFFFFF"/>
                </a:solidFill>
                <a:latin typeface="Roboto"/>
              </a:rPr>
              <a:t> (clients) </a:t>
            </a:r>
            <a:r>
              <a:rPr lang="en-US" sz="3252" dirty="0" err="1">
                <a:solidFill>
                  <a:srgbClr val="FFFFFF"/>
                </a:solidFill>
                <a:latin typeface="Roboto"/>
              </a:rPr>
              <a:t>hakkında</a:t>
            </a:r>
            <a:r>
              <a:rPr lang="en-US" sz="3252" dirty="0">
                <a:solidFill>
                  <a:srgbClr val="FFFFFF"/>
                </a:solidFill>
                <a:latin typeface="Roboto"/>
              </a:rPr>
              <a:t> </a:t>
            </a:r>
            <a:r>
              <a:rPr lang="en-US" sz="3252" dirty="0" err="1">
                <a:solidFill>
                  <a:srgbClr val="FFFFFF"/>
                </a:solidFill>
                <a:latin typeface="Roboto"/>
              </a:rPr>
              <a:t>bilgi</a:t>
            </a:r>
            <a:r>
              <a:rPr lang="en-US" sz="3252" dirty="0">
                <a:solidFill>
                  <a:srgbClr val="FFFFFF"/>
                </a:solidFill>
                <a:latin typeface="Roboto"/>
              </a:rPr>
              <a:t> </a:t>
            </a:r>
            <a:r>
              <a:rPr lang="en-US" sz="3252" dirty="0" err="1">
                <a:solidFill>
                  <a:srgbClr val="FFFFFF"/>
                </a:solidFill>
                <a:latin typeface="Roboto"/>
              </a:rPr>
              <a:t>toplayabilir</a:t>
            </a:r>
            <a:r>
              <a:rPr lang="en-US" sz="3252" dirty="0">
                <a:solidFill>
                  <a:srgbClr val="FFFFFF"/>
                </a:solidFill>
                <a:latin typeface="Roboto"/>
              </a:rPr>
              <a:t>. </a:t>
            </a:r>
            <a:r>
              <a:rPr lang="en-US" sz="3252" dirty="0" err="1">
                <a:solidFill>
                  <a:srgbClr val="FFFFFF"/>
                </a:solidFill>
                <a:latin typeface="Roboto"/>
              </a:rPr>
              <a:t>Netdiscover</a:t>
            </a:r>
            <a:r>
              <a:rPr lang="en-US" sz="3252" dirty="0">
                <a:solidFill>
                  <a:srgbClr val="FFFFFF"/>
                </a:solidFill>
                <a:latin typeface="Roboto"/>
              </a:rPr>
              <a:t> </a:t>
            </a:r>
            <a:r>
              <a:rPr lang="en-US" sz="3252" dirty="0" err="1">
                <a:solidFill>
                  <a:srgbClr val="FFFFFF"/>
                </a:solidFill>
                <a:latin typeface="Roboto"/>
              </a:rPr>
              <a:t>aracı</a:t>
            </a:r>
            <a:r>
              <a:rPr lang="en-US" sz="3252" dirty="0">
                <a:solidFill>
                  <a:srgbClr val="FFFFFF"/>
                </a:solidFill>
                <a:latin typeface="Roboto"/>
              </a:rPr>
              <a:t>, </a:t>
            </a:r>
            <a:r>
              <a:rPr lang="en-US" sz="3252" dirty="0" err="1">
                <a:solidFill>
                  <a:srgbClr val="FFFFFF"/>
                </a:solidFill>
                <a:latin typeface="Roboto"/>
              </a:rPr>
              <a:t>ağ</a:t>
            </a:r>
            <a:r>
              <a:rPr lang="en-US" sz="3252" dirty="0">
                <a:solidFill>
                  <a:srgbClr val="FFFFFF"/>
                </a:solidFill>
                <a:latin typeface="Roboto"/>
              </a:rPr>
              <a:t> </a:t>
            </a:r>
            <a:r>
              <a:rPr lang="en-US" sz="3252" dirty="0" err="1">
                <a:solidFill>
                  <a:srgbClr val="FFFFFF"/>
                </a:solidFill>
                <a:latin typeface="Roboto"/>
              </a:rPr>
              <a:t>içerisindeki</a:t>
            </a:r>
            <a:r>
              <a:rPr lang="en-US" sz="3252" dirty="0">
                <a:solidFill>
                  <a:srgbClr val="FFFFFF"/>
                </a:solidFill>
                <a:latin typeface="Roboto"/>
              </a:rPr>
              <a:t> </a:t>
            </a:r>
            <a:r>
              <a:rPr lang="en-US" sz="3252" dirty="0" err="1">
                <a:solidFill>
                  <a:srgbClr val="FFFFFF"/>
                </a:solidFill>
                <a:latin typeface="Roboto"/>
              </a:rPr>
              <a:t>cihazların</a:t>
            </a:r>
            <a:r>
              <a:rPr lang="en-US" sz="3252" dirty="0">
                <a:solidFill>
                  <a:srgbClr val="FFFFFF"/>
                </a:solidFill>
                <a:latin typeface="Roboto"/>
              </a:rPr>
              <a:t> IP </a:t>
            </a:r>
            <a:r>
              <a:rPr lang="en-US" sz="3252" dirty="0" err="1">
                <a:solidFill>
                  <a:srgbClr val="FFFFFF"/>
                </a:solidFill>
                <a:latin typeface="Roboto"/>
              </a:rPr>
              <a:t>ve</a:t>
            </a:r>
            <a:r>
              <a:rPr lang="en-US" sz="3252" dirty="0">
                <a:solidFill>
                  <a:srgbClr val="FFFFFF"/>
                </a:solidFill>
                <a:latin typeface="Roboto"/>
              </a:rPr>
              <a:t> MAC </a:t>
            </a:r>
            <a:r>
              <a:rPr lang="en-US" sz="3252" dirty="0" err="1">
                <a:solidFill>
                  <a:srgbClr val="FFFFFF"/>
                </a:solidFill>
                <a:latin typeface="Roboto"/>
              </a:rPr>
              <a:t>adresleri</a:t>
            </a:r>
            <a:r>
              <a:rPr lang="en-US" sz="3252" dirty="0">
                <a:solidFill>
                  <a:srgbClr val="FFFFFF"/>
                </a:solidFill>
                <a:latin typeface="Roboto"/>
              </a:rPr>
              <a:t> </a:t>
            </a:r>
            <a:r>
              <a:rPr lang="en-US" sz="3252" dirty="0" err="1">
                <a:solidFill>
                  <a:srgbClr val="FFFFFF"/>
                </a:solidFill>
                <a:latin typeface="Roboto"/>
              </a:rPr>
              <a:t>ile</a:t>
            </a:r>
            <a:r>
              <a:rPr lang="en-US" sz="3252" dirty="0">
                <a:solidFill>
                  <a:srgbClr val="FFFFFF"/>
                </a:solidFill>
                <a:latin typeface="Roboto"/>
              </a:rPr>
              <a:t> </a:t>
            </a:r>
            <a:r>
              <a:rPr lang="en-US" sz="3252" dirty="0" err="1">
                <a:solidFill>
                  <a:srgbClr val="FFFFFF"/>
                </a:solidFill>
                <a:latin typeface="Roboto"/>
              </a:rPr>
              <a:t>işletim</a:t>
            </a:r>
            <a:r>
              <a:rPr lang="en-US" sz="3252" dirty="0">
                <a:solidFill>
                  <a:srgbClr val="FFFFFF"/>
                </a:solidFill>
                <a:latin typeface="Roboto"/>
              </a:rPr>
              <a:t> </a:t>
            </a:r>
            <a:r>
              <a:rPr lang="en-US" sz="3252" dirty="0" err="1">
                <a:solidFill>
                  <a:srgbClr val="FFFFFF"/>
                </a:solidFill>
                <a:latin typeface="Roboto"/>
              </a:rPr>
              <a:t>sistemlerini</a:t>
            </a:r>
            <a:r>
              <a:rPr lang="en-US" sz="3252" dirty="0">
                <a:solidFill>
                  <a:srgbClr val="FFFFFF"/>
                </a:solidFill>
                <a:latin typeface="Roboto"/>
              </a:rPr>
              <a:t>, </a:t>
            </a:r>
            <a:r>
              <a:rPr lang="en-US" sz="3252" dirty="0" err="1">
                <a:solidFill>
                  <a:srgbClr val="FFFFFF"/>
                </a:solidFill>
                <a:latin typeface="Roboto"/>
              </a:rPr>
              <a:t>yönlendiricilerinde</a:t>
            </a:r>
            <a:r>
              <a:rPr lang="en-US" sz="3252" dirty="0">
                <a:solidFill>
                  <a:srgbClr val="FFFFFF"/>
                </a:solidFill>
                <a:latin typeface="Roboto"/>
              </a:rPr>
              <a:t> (router) </a:t>
            </a:r>
            <a:r>
              <a:rPr lang="en-US" sz="3252" dirty="0" err="1">
                <a:solidFill>
                  <a:srgbClr val="FFFFFF"/>
                </a:solidFill>
                <a:latin typeface="Roboto"/>
              </a:rPr>
              <a:t>üretici</a:t>
            </a:r>
            <a:r>
              <a:rPr lang="en-US" sz="3252" dirty="0">
                <a:solidFill>
                  <a:srgbClr val="FFFFFF"/>
                </a:solidFill>
                <a:latin typeface="Roboto"/>
              </a:rPr>
              <a:t> </a:t>
            </a:r>
            <a:r>
              <a:rPr lang="en-US" sz="3252" dirty="0" err="1">
                <a:solidFill>
                  <a:srgbClr val="FFFFFF"/>
                </a:solidFill>
                <a:latin typeface="Roboto"/>
              </a:rPr>
              <a:t>bilgisini</a:t>
            </a:r>
            <a:r>
              <a:rPr lang="en-US" sz="3252" dirty="0">
                <a:solidFill>
                  <a:srgbClr val="FFFFFF"/>
                </a:solidFill>
                <a:latin typeface="Roboto"/>
              </a:rPr>
              <a:t> </a:t>
            </a:r>
            <a:r>
              <a:rPr lang="en-US" sz="3252" dirty="0" err="1">
                <a:solidFill>
                  <a:srgbClr val="FFFFFF"/>
                </a:solidFill>
                <a:latin typeface="Roboto"/>
              </a:rPr>
              <a:t>görebilmemizi</a:t>
            </a:r>
            <a:r>
              <a:rPr lang="en-US" sz="3252" dirty="0">
                <a:solidFill>
                  <a:srgbClr val="FFFFFF"/>
                </a:solidFill>
                <a:latin typeface="Roboto"/>
              </a:rPr>
              <a:t> </a:t>
            </a:r>
            <a:r>
              <a:rPr lang="en-US" sz="3252" dirty="0" err="1">
                <a:solidFill>
                  <a:srgbClr val="FFFFFF"/>
                </a:solidFill>
                <a:latin typeface="Roboto"/>
              </a:rPr>
              <a:t>sağlar</a:t>
            </a:r>
            <a:r>
              <a:rPr lang="en-US" sz="3252" dirty="0">
                <a:solidFill>
                  <a:srgbClr val="FFFFFF"/>
                </a:solidFill>
                <a:latin typeface="Roboto"/>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extBox 2"/>
          <p:cNvSpPr txBox="1"/>
          <p:nvPr/>
        </p:nvSpPr>
        <p:spPr>
          <a:xfrm>
            <a:off x="1028700" y="3655800"/>
            <a:ext cx="16406694" cy="504825"/>
          </a:xfrm>
          <a:prstGeom prst="rect">
            <a:avLst/>
          </a:prstGeom>
        </p:spPr>
        <p:txBody>
          <a:bodyPr lIns="0" tIns="0" rIns="0" bIns="0" rtlCol="0" anchor="t">
            <a:spAutoFit/>
          </a:bodyPr>
          <a:lstStyle/>
          <a:p>
            <a:pPr algn="l">
              <a:lnSpc>
                <a:spcPts val="3839"/>
              </a:lnSpc>
            </a:pPr>
            <a:r>
              <a:rPr lang="en-US" sz="3199" spc="47">
                <a:solidFill>
                  <a:srgbClr val="FFFFFF"/>
                </a:solidFill>
                <a:latin typeface="Roboto Bold"/>
              </a:rPr>
              <a:t>PASIF (PASSIVE) TARAMA</a:t>
            </a:r>
          </a:p>
        </p:txBody>
      </p:sp>
      <p:sp>
        <p:nvSpPr>
          <p:cNvPr id="3" name="TextBox 3"/>
          <p:cNvSpPr txBox="1"/>
          <p:nvPr/>
        </p:nvSpPr>
        <p:spPr>
          <a:xfrm>
            <a:off x="1028700" y="4246350"/>
            <a:ext cx="16406694" cy="1259586"/>
          </a:xfrm>
          <a:prstGeom prst="rect">
            <a:avLst/>
          </a:prstGeom>
        </p:spPr>
        <p:txBody>
          <a:bodyPr lIns="0" tIns="0" rIns="0" bIns="0" rtlCol="0" anchor="t">
            <a:spAutoFit/>
          </a:bodyPr>
          <a:lstStyle/>
          <a:p>
            <a:pPr algn="l">
              <a:lnSpc>
                <a:spcPts val="3311"/>
              </a:lnSpc>
            </a:pPr>
            <a:r>
              <a:rPr lang="en-US" sz="2399">
                <a:solidFill>
                  <a:srgbClr val="FFFFFF"/>
                </a:solidFill>
                <a:latin typeface="Roboto"/>
              </a:rPr>
              <a:t>(Pasif tarama yapıldığı zaman netdiscover’ın sonuç verme süresi uzayacaktır. Ancak daha gizli, daha “sessiz”, bir tarama yapılmak istendiği zaman pasif tarama ideal olacaktır.</a:t>
            </a:r>
          </a:p>
          <a:p>
            <a:pPr algn="l">
              <a:lnSpc>
                <a:spcPts val="3311"/>
              </a:lnSpc>
            </a:pPr>
            <a:r>
              <a:rPr lang="en-US" sz="2399">
                <a:solidFill>
                  <a:srgbClr val="FFFFFF"/>
                </a:solidFill>
                <a:latin typeface="Roboto"/>
              </a:rPr>
              <a:t>Netdiscover ile pasif tarama yapabilmek için herhangi komuta -p parametresini eklemek yeterli olacaktır.</a:t>
            </a:r>
          </a:p>
        </p:txBody>
      </p:sp>
      <p:pic>
        <p:nvPicPr>
          <p:cNvPr id="4" name="Picture 4"/>
          <p:cNvPicPr>
            <a:picLocks noChangeAspect="1"/>
          </p:cNvPicPr>
          <p:nvPr/>
        </p:nvPicPr>
        <p:blipFill>
          <a:blip r:embed="rId2"/>
          <a:srcRect t="16886" b="14521"/>
          <a:stretch>
            <a:fillRect/>
          </a:stretch>
        </p:blipFill>
        <p:spPr>
          <a:xfrm>
            <a:off x="1028700" y="5648811"/>
            <a:ext cx="16230600" cy="657746"/>
          </a:xfrm>
          <a:prstGeom prst="rect">
            <a:avLst/>
          </a:prstGeom>
        </p:spPr>
      </p:pic>
      <p:pic>
        <p:nvPicPr>
          <p:cNvPr id="5" name="Picture 5"/>
          <p:cNvPicPr>
            <a:picLocks noChangeAspect="1"/>
          </p:cNvPicPr>
          <p:nvPr/>
        </p:nvPicPr>
        <p:blipFill>
          <a:blip r:embed="rId3"/>
          <a:srcRect t="14521" b="19266"/>
          <a:stretch>
            <a:fillRect/>
          </a:stretch>
        </p:blipFill>
        <p:spPr>
          <a:xfrm>
            <a:off x="1028700" y="2897055"/>
            <a:ext cx="16230600" cy="634920"/>
          </a:xfrm>
          <a:prstGeom prst="rect">
            <a:avLst/>
          </a:prstGeom>
        </p:spPr>
      </p:pic>
      <p:pic>
        <p:nvPicPr>
          <p:cNvPr id="6" name="Picture 6"/>
          <p:cNvPicPr>
            <a:picLocks noChangeAspect="1"/>
          </p:cNvPicPr>
          <p:nvPr/>
        </p:nvPicPr>
        <p:blipFill>
          <a:blip r:embed="rId4"/>
          <a:srcRect t="1073" r="10983" b="34876"/>
          <a:stretch>
            <a:fillRect/>
          </a:stretch>
        </p:blipFill>
        <p:spPr>
          <a:xfrm>
            <a:off x="1028700" y="6449432"/>
            <a:ext cx="16230600" cy="3196798"/>
          </a:xfrm>
          <a:prstGeom prst="rect">
            <a:avLst/>
          </a:prstGeom>
        </p:spPr>
      </p:pic>
      <p:sp>
        <p:nvSpPr>
          <p:cNvPr id="7" name="TextBox 7"/>
          <p:cNvSpPr txBox="1"/>
          <p:nvPr/>
        </p:nvSpPr>
        <p:spPr>
          <a:xfrm>
            <a:off x="1028700" y="498393"/>
            <a:ext cx="16406694" cy="504825"/>
          </a:xfrm>
          <a:prstGeom prst="rect">
            <a:avLst/>
          </a:prstGeom>
        </p:spPr>
        <p:txBody>
          <a:bodyPr lIns="0" tIns="0" rIns="0" bIns="0" rtlCol="0" anchor="t">
            <a:spAutoFit/>
          </a:bodyPr>
          <a:lstStyle/>
          <a:p>
            <a:pPr algn="l">
              <a:lnSpc>
                <a:spcPts val="3840"/>
              </a:lnSpc>
            </a:pPr>
            <a:r>
              <a:rPr lang="en-US" sz="3200" spc="48">
                <a:solidFill>
                  <a:srgbClr val="FFFFFF"/>
                </a:solidFill>
                <a:latin typeface="Roboto Bold"/>
              </a:rPr>
              <a:t>NORMAL (AKTIF) TARAMA</a:t>
            </a:r>
          </a:p>
        </p:txBody>
      </p:sp>
      <p:sp>
        <p:nvSpPr>
          <p:cNvPr id="8" name="TextBox 8"/>
          <p:cNvSpPr txBox="1"/>
          <p:nvPr/>
        </p:nvSpPr>
        <p:spPr>
          <a:xfrm>
            <a:off x="1028700" y="1079845"/>
            <a:ext cx="16318647" cy="1678686"/>
          </a:xfrm>
          <a:prstGeom prst="rect">
            <a:avLst/>
          </a:prstGeom>
        </p:spPr>
        <p:txBody>
          <a:bodyPr lIns="0" tIns="0" rIns="0" bIns="0" rtlCol="0" anchor="t">
            <a:spAutoFit/>
          </a:bodyPr>
          <a:lstStyle/>
          <a:p>
            <a:pPr algn="l">
              <a:lnSpc>
                <a:spcPts val="3311"/>
              </a:lnSpc>
            </a:pPr>
            <a:r>
              <a:rPr lang="en-US" sz="2400">
                <a:solidFill>
                  <a:srgbClr val="FFFFFF"/>
                </a:solidFill>
                <a:latin typeface="Roboto"/>
              </a:rPr>
              <a:t>(Aracı sadece sudo netdiscover yazarak çalıştırabilirsiniz. </a:t>
            </a:r>
          </a:p>
          <a:p>
            <a:pPr algn="l">
              <a:lnSpc>
                <a:spcPts val="3311"/>
              </a:lnSpc>
            </a:pPr>
            <a:r>
              <a:rPr lang="en-US" sz="2400">
                <a:solidFill>
                  <a:srgbClr val="FFFFFF"/>
                </a:solidFill>
                <a:latin typeface="Roboto"/>
              </a:rPr>
              <a:t>Ancak bu şekilde yazdığınız zaman 192.168.0.1/24 IP adresi aralığını tarayacaktır. </a:t>
            </a:r>
          </a:p>
          <a:p>
            <a:pPr algn="l">
              <a:lnSpc>
                <a:spcPts val="3311"/>
              </a:lnSpc>
            </a:pPr>
            <a:r>
              <a:rPr lang="en-US" sz="2400">
                <a:solidFill>
                  <a:srgbClr val="FFFFFF"/>
                </a:solidFill>
                <a:latin typeface="Roboto"/>
              </a:rPr>
              <a:t>Kendi bulunduğunuz ağın içerisinden özel bir IP aralığı yazmak için </a:t>
            </a:r>
          </a:p>
          <a:p>
            <a:pPr algn="l">
              <a:lnSpc>
                <a:spcPts val="3311"/>
              </a:lnSpc>
            </a:pPr>
            <a:r>
              <a:rPr lang="en-US" sz="2400">
                <a:solidFill>
                  <a:srgbClr val="FFFFFF"/>
                </a:solidFill>
                <a:latin typeface="Roboto"/>
              </a:rPr>
              <a:t>sudo netdiscover -r &lt;IP aralığı&gt; -i &lt;Ağ Cihazı Arayüzü&gt; komutunu kullanabilirsiniz.</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138698" y="2400300"/>
            <a:ext cx="5120602" cy="5120602"/>
          </a:xfrm>
          <a:prstGeom prst="rect">
            <a:avLst/>
          </a:prstGeom>
        </p:spPr>
      </p:pic>
      <p:sp>
        <p:nvSpPr>
          <p:cNvPr id="3" name="TextBox 3"/>
          <p:cNvSpPr txBox="1"/>
          <p:nvPr/>
        </p:nvSpPr>
        <p:spPr>
          <a:xfrm>
            <a:off x="1011064" y="847725"/>
            <a:ext cx="3314700" cy="1552575"/>
          </a:xfrm>
          <a:prstGeom prst="rect">
            <a:avLst/>
          </a:prstGeom>
        </p:spPr>
        <p:txBody>
          <a:bodyPr lIns="0" tIns="0" rIns="0" bIns="0" rtlCol="0" anchor="t">
            <a:spAutoFit/>
          </a:bodyPr>
          <a:lstStyle/>
          <a:p>
            <a:pPr algn="ctr">
              <a:lnSpc>
                <a:spcPts val="12599"/>
              </a:lnSpc>
            </a:pPr>
            <a:r>
              <a:rPr lang="en-US" sz="9000">
                <a:solidFill>
                  <a:srgbClr val="FFFFFF"/>
                </a:solidFill>
                <a:latin typeface="Roboto Bold"/>
              </a:rPr>
              <a:t>NMAP</a:t>
            </a:r>
          </a:p>
        </p:txBody>
      </p:sp>
      <p:sp>
        <p:nvSpPr>
          <p:cNvPr id="4" name="TextBox 4"/>
          <p:cNvSpPr txBox="1"/>
          <p:nvPr/>
        </p:nvSpPr>
        <p:spPr>
          <a:xfrm>
            <a:off x="1028700" y="2966926"/>
            <a:ext cx="10079153" cy="5529678"/>
          </a:xfrm>
          <a:prstGeom prst="rect">
            <a:avLst/>
          </a:prstGeom>
        </p:spPr>
        <p:txBody>
          <a:bodyPr lIns="0" tIns="0" rIns="0" bIns="0" rtlCol="0" anchor="t">
            <a:spAutoFit/>
          </a:bodyPr>
          <a:lstStyle/>
          <a:p>
            <a:pPr>
              <a:lnSpc>
                <a:spcPts val="6255"/>
              </a:lnSpc>
            </a:pPr>
            <a:r>
              <a:rPr lang="en-US" sz="4468">
                <a:solidFill>
                  <a:srgbClr val="FFFFFF"/>
                </a:solidFill>
                <a:latin typeface="Roboto"/>
              </a:rPr>
              <a:t>Nmap, bilgisayar ağları uzmanı Gordon Lyon tarafından geliştirilmiş bir güvenlik tarayıcısıdır. Taranan ağın haritasını çıkarabilir ve ağ makinalarında çalışan servislerin durumlarını, işletim sistemlerini, portların durumlarını gözlemleyebilir.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extBox 2"/>
          <p:cNvSpPr txBox="1"/>
          <p:nvPr/>
        </p:nvSpPr>
        <p:spPr>
          <a:xfrm>
            <a:off x="1028700" y="2396570"/>
            <a:ext cx="16230600" cy="6976269"/>
          </a:xfrm>
          <a:prstGeom prst="rect">
            <a:avLst/>
          </a:prstGeom>
        </p:spPr>
        <p:txBody>
          <a:bodyPr lIns="0" tIns="0" rIns="0" bIns="0" rtlCol="0" anchor="t">
            <a:spAutoFit/>
          </a:bodyPr>
          <a:lstStyle/>
          <a:p>
            <a:pPr marL="518160" lvl="1" indent="-259080" algn="just">
              <a:lnSpc>
                <a:spcPts val="3359"/>
              </a:lnSpc>
              <a:buFont typeface="Arial"/>
              <a:buChar char="•"/>
            </a:pPr>
            <a:r>
              <a:rPr lang="en-US" sz="2400" dirty="0" smtClean="0">
                <a:solidFill>
                  <a:srgbClr val="FFFFFF"/>
                </a:solidFill>
                <a:latin typeface="Roboto"/>
              </a:rPr>
              <a:t>-</a:t>
            </a:r>
            <a:r>
              <a:rPr lang="tr-TR" sz="2400" dirty="0" smtClean="0">
                <a:solidFill>
                  <a:srgbClr val="FFFFFF"/>
                </a:solidFill>
                <a:latin typeface="Roboto"/>
              </a:rPr>
              <a:t>S</a:t>
            </a:r>
            <a:r>
              <a:rPr lang="en-US" sz="2400" dirty="0" smtClean="0">
                <a:solidFill>
                  <a:srgbClr val="FFFFFF"/>
                </a:solidFill>
                <a:latin typeface="Roboto"/>
              </a:rPr>
              <a:t>n</a:t>
            </a:r>
            <a:r>
              <a:rPr lang="en-US" sz="2400" dirty="0">
                <a:solidFill>
                  <a:srgbClr val="FFFFFF"/>
                </a:solidFill>
                <a:latin typeface="Roboto"/>
              </a:rPr>
              <a:t>: Port </a:t>
            </a:r>
            <a:r>
              <a:rPr lang="en-US" sz="2400" dirty="0" err="1">
                <a:solidFill>
                  <a:srgbClr val="FFFFFF"/>
                </a:solidFill>
                <a:latin typeface="Roboto"/>
              </a:rPr>
              <a:t>taraması</a:t>
            </a:r>
            <a:r>
              <a:rPr lang="en-US" sz="2400" dirty="0">
                <a:solidFill>
                  <a:srgbClr val="FFFFFF"/>
                </a:solidFill>
                <a:latin typeface="Roboto"/>
              </a:rPr>
              <a:t> </a:t>
            </a:r>
            <a:r>
              <a:rPr lang="en-US" sz="2400" dirty="0" err="1">
                <a:solidFill>
                  <a:srgbClr val="FFFFFF"/>
                </a:solidFill>
                <a:latin typeface="Roboto"/>
              </a:rPr>
              <a:t>yapma</a:t>
            </a:r>
            <a:r>
              <a:rPr lang="en-US" sz="2400" dirty="0">
                <a:solidFill>
                  <a:srgbClr val="FFFFFF"/>
                </a:solidFill>
                <a:latin typeface="Roboto"/>
              </a:rPr>
              <a:t> </a:t>
            </a:r>
            <a:r>
              <a:rPr lang="en-US" sz="2400" dirty="0" err="1">
                <a:solidFill>
                  <a:srgbClr val="FFFFFF"/>
                </a:solidFill>
                <a:latin typeface="Roboto"/>
              </a:rPr>
              <a:t>anlamına</a:t>
            </a:r>
            <a:r>
              <a:rPr lang="en-US" sz="2400" dirty="0">
                <a:solidFill>
                  <a:srgbClr val="FFFFFF"/>
                </a:solidFill>
                <a:latin typeface="Roboto"/>
              </a:rPr>
              <a:t> </a:t>
            </a:r>
            <a:r>
              <a:rPr lang="en-US" sz="2400" dirty="0" err="1">
                <a:solidFill>
                  <a:srgbClr val="FFFFFF"/>
                </a:solidFill>
                <a:latin typeface="Roboto"/>
              </a:rPr>
              <a:t>gelir</a:t>
            </a:r>
            <a:r>
              <a:rPr lang="en-US" sz="2400" dirty="0">
                <a:solidFill>
                  <a:srgbClr val="FFFFFF"/>
                </a:solidFill>
                <a:latin typeface="Roboto"/>
              </a:rPr>
              <a:t>.</a:t>
            </a:r>
          </a:p>
          <a:p>
            <a:pPr marL="518160" lvl="1" indent="-259080" algn="just">
              <a:lnSpc>
                <a:spcPts val="3359"/>
              </a:lnSpc>
              <a:buFont typeface="Arial"/>
              <a:buChar char="•"/>
            </a:pPr>
            <a:r>
              <a:rPr lang="en-US" sz="2400" dirty="0">
                <a:solidFill>
                  <a:srgbClr val="FFFFFF"/>
                </a:solidFill>
                <a:latin typeface="Roboto"/>
              </a:rPr>
              <a:t>-n: DNS </a:t>
            </a:r>
            <a:r>
              <a:rPr lang="en-US" sz="2400" dirty="0" err="1">
                <a:solidFill>
                  <a:srgbClr val="FFFFFF"/>
                </a:solidFill>
                <a:latin typeface="Roboto"/>
              </a:rPr>
              <a:t>Çözümlemesi</a:t>
            </a:r>
            <a:r>
              <a:rPr lang="en-US" sz="2400" dirty="0">
                <a:solidFill>
                  <a:srgbClr val="FFFFFF"/>
                </a:solidFill>
                <a:latin typeface="Roboto"/>
              </a:rPr>
              <a:t> </a:t>
            </a:r>
            <a:r>
              <a:rPr lang="en-US" sz="2400" dirty="0" err="1">
                <a:solidFill>
                  <a:srgbClr val="FFFFFF"/>
                </a:solidFill>
                <a:latin typeface="Roboto"/>
              </a:rPr>
              <a:t>yapma</a:t>
            </a:r>
            <a:r>
              <a:rPr lang="en-US" sz="2400" dirty="0">
                <a:solidFill>
                  <a:srgbClr val="FFFFFF"/>
                </a:solidFill>
                <a:latin typeface="Roboto"/>
              </a:rPr>
              <a:t> </a:t>
            </a:r>
            <a:r>
              <a:rPr lang="en-US" sz="2400" dirty="0" err="1">
                <a:solidFill>
                  <a:srgbClr val="FFFFFF"/>
                </a:solidFill>
                <a:latin typeface="Roboto"/>
              </a:rPr>
              <a:t>anlamına</a:t>
            </a:r>
            <a:r>
              <a:rPr lang="en-US" sz="2400" dirty="0">
                <a:solidFill>
                  <a:srgbClr val="FFFFFF"/>
                </a:solidFill>
                <a:latin typeface="Roboto"/>
              </a:rPr>
              <a:t> </a:t>
            </a:r>
            <a:r>
              <a:rPr lang="en-US" sz="2400" dirty="0" err="1">
                <a:solidFill>
                  <a:srgbClr val="FFFFFF"/>
                </a:solidFill>
                <a:latin typeface="Roboto"/>
              </a:rPr>
              <a:t>gelir</a:t>
            </a:r>
            <a:r>
              <a:rPr lang="en-US" sz="2400" dirty="0">
                <a:solidFill>
                  <a:srgbClr val="FFFFFF"/>
                </a:solidFill>
                <a:latin typeface="Roboto"/>
              </a:rPr>
              <a:t>.</a:t>
            </a:r>
          </a:p>
          <a:p>
            <a:pPr marL="518160" lvl="1" indent="-259080" algn="just">
              <a:lnSpc>
                <a:spcPts val="3359"/>
              </a:lnSpc>
              <a:buFont typeface="Arial"/>
              <a:buChar char="•"/>
            </a:pPr>
            <a:r>
              <a:rPr lang="en-US" sz="2400" dirty="0">
                <a:solidFill>
                  <a:srgbClr val="FFFFFF"/>
                </a:solidFill>
                <a:latin typeface="Roboto"/>
              </a:rPr>
              <a:t>-v, -</a:t>
            </a:r>
            <a:r>
              <a:rPr lang="en-US" sz="2400" dirty="0" err="1">
                <a:solidFill>
                  <a:srgbClr val="FFFFFF"/>
                </a:solidFill>
                <a:latin typeface="Roboto"/>
              </a:rPr>
              <a:t>vv</a:t>
            </a:r>
            <a:r>
              <a:rPr lang="en-US" sz="2400" dirty="0">
                <a:solidFill>
                  <a:srgbClr val="FFFFFF"/>
                </a:solidFill>
                <a:latin typeface="Roboto"/>
              </a:rPr>
              <a:t>, -</a:t>
            </a:r>
            <a:r>
              <a:rPr lang="en-US" sz="2400" dirty="0" err="1">
                <a:solidFill>
                  <a:srgbClr val="FFFFFF"/>
                </a:solidFill>
                <a:latin typeface="Roboto"/>
              </a:rPr>
              <a:t>vvv</a:t>
            </a:r>
            <a:r>
              <a:rPr lang="en-US" sz="2400" dirty="0">
                <a:solidFill>
                  <a:srgbClr val="FFFFFF"/>
                </a:solidFill>
                <a:latin typeface="Roboto"/>
              </a:rPr>
              <a:t>: </a:t>
            </a:r>
            <a:r>
              <a:rPr lang="en-US" sz="2400" dirty="0" err="1">
                <a:solidFill>
                  <a:srgbClr val="FFFFFF"/>
                </a:solidFill>
                <a:latin typeface="Roboto"/>
              </a:rPr>
              <a:t>Ekrana</a:t>
            </a:r>
            <a:r>
              <a:rPr lang="en-US" sz="2400" dirty="0">
                <a:solidFill>
                  <a:srgbClr val="FFFFFF"/>
                </a:solidFill>
                <a:latin typeface="Roboto"/>
              </a:rPr>
              <a:t> </a:t>
            </a:r>
            <a:r>
              <a:rPr lang="en-US" sz="2400" dirty="0" err="1">
                <a:solidFill>
                  <a:srgbClr val="FFFFFF"/>
                </a:solidFill>
                <a:latin typeface="Roboto"/>
              </a:rPr>
              <a:t>gösterilecek</a:t>
            </a:r>
            <a:r>
              <a:rPr lang="en-US" sz="2400" dirty="0">
                <a:solidFill>
                  <a:srgbClr val="FFFFFF"/>
                </a:solidFill>
                <a:latin typeface="Roboto"/>
              </a:rPr>
              <a:t> </a:t>
            </a:r>
            <a:r>
              <a:rPr lang="en-US" sz="2400" dirty="0" err="1">
                <a:solidFill>
                  <a:srgbClr val="FFFFFF"/>
                </a:solidFill>
                <a:latin typeface="Roboto"/>
              </a:rPr>
              <a:t>detayları</a:t>
            </a:r>
            <a:r>
              <a:rPr lang="en-US" sz="2400" dirty="0">
                <a:solidFill>
                  <a:srgbClr val="FFFFFF"/>
                </a:solidFill>
                <a:latin typeface="Roboto"/>
              </a:rPr>
              <a:t> </a:t>
            </a:r>
            <a:r>
              <a:rPr lang="en-US" sz="2400" dirty="0" err="1">
                <a:solidFill>
                  <a:srgbClr val="FFFFFF"/>
                </a:solidFill>
                <a:latin typeface="Roboto"/>
              </a:rPr>
              <a:t>arttırır</a:t>
            </a:r>
            <a:r>
              <a:rPr lang="en-US" sz="2400" dirty="0">
                <a:solidFill>
                  <a:srgbClr val="FFFFFF"/>
                </a:solidFill>
                <a:latin typeface="Roboto"/>
              </a:rPr>
              <a:t>.</a:t>
            </a:r>
          </a:p>
          <a:p>
            <a:pPr marL="518160" lvl="1" indent="-259080" algn="just">
              <a:lnSpc>
                <a:spcPts val="3359"/>
              </a:lnSpc>
              <a:buFont typeface="Arial"/>
              <a:buChar char="•"/>
            </a:pPr>
            <a:r>
              <a:rPr lang="en-US" sz="2400" dirty="0">
                <a:solidFill>
                  <a:srgbClr val="FFFFFF"/>
                </a:solidFill>
                <a:latin typeface="Roboto"/>
              </a:rPr>
              <a:t>-F: </a:t>
            </a:r>
            <a:r>
              <a:rPr lang="en-US" sz="2400" dirty="0" err="1">
                <a:solidFill>
                  <a:srgbClr val="FFFFFF"/>
                </a:solidFill>
                <a:latin typeface="Roboto"/>
              </a:rPr>
              <a:t>Daha</a:t>
            </a:r>
            <a:r>
              <a:rPr lang="en-US" sz="2400" dirty="0">
                <a:solidFill>
                  <a:srgbClr val="FFFFFF"/>
                </a:solidFill>
                <a:latin typeface="Roboto"/>
              </a:rPr>
              <a:t> </a:t>
            </a:r>
            <a:r>
              <a:rPr lang="en-US" sz="2400" dirty="0" err="1">
                <a:solidFill>
                  <a:srgbClr val="FFFFFF"/>
                </a:solidFill>
                <a:latin typeface="Roboto"/>
              </a:rPr>
              <a:t>hızlı</a:t>
            </a:r>
            <a:r>
              <a:rPr lang="en-US" sz="2400" dirty="0">
                <a:solidFill>
                  <a:srgbClr val="FFFFFF"/>
                </a:solidFill>
                <a:latin typeface="Roboto"/>
              </a:rPr>
              <a:t> </a:t>
            </a:r>
            <a:r>
              <a:rPr lang="en-US" sz="2400" dirty="0" err="1">
                <a:solidFill>
                  <a:srgbClr val="FFFFFF"/>
                </a:solidFill>
                <a:latin typeface="Roboto"/>
              </a:rPr>
              <a:t>tarama</a:t>
            </a:r>
            <a:r>
              <a:rPr lang="en-US" sz="2400" dirty="0">
                <a:solidFill>
                  <a:srgbClr val="FFFFFF"/>
                </a:solidFill>
                <a:latin typeface="Roboto"/>
              </a:rPr>
              <a:t> </a:t>
            </a:r>
            <a:r>
              <a:rPr lang="en-US" sz="2400" dirty="0" err="1">
                <a:solidFill>
                  <a:srgbClr val="FFFFFF"/>
                </a:solidFill>
                <a:latin typeface="Roboto"/>
              </a:rPr>
              <a:t>yapar</a:t>
            </a:r>
            <a:r>
              <a:rPr lang="en-US" sz="2400" dirty="0">
                <a:solidFill>
                  <a:srgbClr val="FFFFFF"/>
                </a:solidFill>
                <a:latin typeface="Roboto"/>
              </a:rPr>
              <a:t>. </a:t>
            </a:r>
            <a:r>
              <a:rPr lang="en-US" sz="2400" dirty="0" err="1">
                <a:solidFill>
                  <a:srgbClr val="FFFFFF"/>
                </a:solidFill>
                <a:latin typeface="Roboto"/>
              </a:rPr>
              <a:t>Daha</a:t>
            </a:r>
            <a:r>
              <a:rPr lang="en-US" sz="2400" dirty="0">
                <a:solidFill>
                  <a:srgbClr val="FFFFFF"/>
                </a:solidFill>
                <a:latin typeface="Roboto"/>
              </a:rPr>
              <a:t> </a:t>
            </a:r>
            <a:r>
              <a:rPr lang="en-US" sz="2400" dirty="0" err="1">
                <a:solidFill>
                  <a:srgbClr val="FFFFFF"/>
                </a:solidFill>
                <a:latin typeface="Roboto"/>
              </a:rPr>
              <a:t>az</a:t>
            </a:r>
            <a:r>
              <a:rPr lang="en-US" sz="2400" dirty="0">
                <a:solidFill>
                  <a:srgbClr val="FFFFFF"/>
                </a:solidFill>
                <a:latin typeface="Roboto"/>
              </a:rPr>
              <a:t> </a:t>
            </a:r>
            <a:r>
              <a:rPr lang="en-US" sz="2400" dirty="0" err="1">
                <a:solidFill>
                  <a:srgbClr val="FFFFFF"/>
                </a:solidFill>
                <a:latin typeface="Roboto"/>
              </a:rPr>
              <a:t>sonuç</a:t>
            </a:r>
            <a:r>
              <a:rPr lang="en-US" sz="2400" dirty="0">
                <a:solidFill>
                  <a:srgbClr val="FFFFFF"/>
                </a:solidFill>
                <a:latin typeface="Roboto"/>
              </a:rPr>
              <a:t> </a:t>
            </a:r>
            <a:r>
              <a:rPr lang="en-US" sz="2400" dirty="0" err="1">
                <a:solidFill>
                  <a:srgbClr val="FFFFFF"/>
                </a:solidFill>
                <a:latin typeface="Roboto"/>
              </a:rPr>
              <a:t>bulur</a:t>
            </a:r>
            <a:r>
              <a:rPr lang="en-US" sz="2400" dirty="0">
                <a:solidFill>
                  <a:srgbClr val="FFFFFF"/>
                </a:solidFill>
                <a:latin typeface="Roboto"/>
              </a:rPr>
              <a:t>.</a:t>
            </a:r>
          </a:p>
          <a:p>
            <a:pPr marL="518160" lvl="1" indent="-259080" algn="just">
              <a:lnSpc>
                <a:spcPts val="3359"/>
              </a:lnSpc>
              <a:buFont typeface="Arial"/>
              <a:buChar char="•"/>
            </a:pPr>
            <a:r>
              <a:rPr lang="en-US" sz="2400" dirty="0">
                <a:solidFill>
                  <a:srgbClr val="FFFFFF"/>
                </a:solidFill>
                <a:latin typeface="Roboto"/>
              </a:rPr>
              <a:t>-</a:t>
            </a:r>
            <a:r>
              <a:rPr lang="en-US" sz="2400" dirty="0" err="1">
                <a:solidFill>
                  <a:srgbClr val="FFFFFF"/>
                </a:solidFill>
                <a:latin typeface="Roboto"/>
              </a:rPr>
              <a:t>sS</a:t>
            </a:r>
            <a:r>
              <a:rPr lang="en-US" sz="2400" dirty="0">
                <a:solidFill>
                  <a:srgbClr val="FFFFFF"/>
                </a:solidFill>
                <a:latin typeface="Roboto"/>
              </a:rPr>
              <a:t>: </a:t>
            </a:r>
            <a:r>
              <a:rPr lang="en-US" sz="2400" dirty="0" err="1">
                <a:solidFill>
                  <a:srgbClr val="FFFFFF"/>
                </a:solidFill>
                <a:latin typeface="Roboto"/>
              </a:rPr>
              <a:t>Syn</a:t>
            </a:r>
            <a:r>
              <a:rPr lang="en-US" sz="2400" dirty="0">
                <a:solidFill>
                  <a:srgbClr val="FFFFFF"/>
                </a:solidFill>
                <a:latin typeface="Roboto"/>
              </a:rPr>
              <a:t> </a:t>
            </a:r>
            <a:r>
              <a:rPr lang="en-US" sz="2400" dirty="0" err="1">
                <a:solidFill>
                  <a:srgbClr val="FFFFFF"/>
                </a:solidFill>
                <a:latin typeface="Roboto"/>
              </a:rPr>
              <a:t>Taraması</a:t>
            </a:r>
            <a:r>
              <a:rPr lang="en-US" sz="2400" dirty="0">
                <a:solidFill>
                  <a:srgbClr val="FFFFFF"/>
                </a:solidFill>
                <a:latin typeface="Roboto"/>
              </a:rPr>
              <a:t> </a:t>
            </a:r>
            <a:r>
              <a:rPr lang="en-US" sz="2400" dirty="0" err="1">
                <a:solidFill>
                  <a:srgbClr val="FFFFFF"/>
                </a:solidFill>
                <a:latin typeface="Roboto"/>
              </a:rPr>
              <a:t>Yapar</a:t>
            </a:r>
            <a:r>
              <a:rPr lang="en-US" sz="2400" dirty="0">
                <a:solidFill>
                  <a:srgbClr val="FFFFFF"/>
                </a:solidFill>
                <a:latin typeface="Roboto"/>
              </a:rPr>
              <a:t>.</a:t>
            </a:r>
          </a:p>
          <a:p>
            <a:pPr marL="518160" lvl="1" indent="-259080" algn="just">
              <a:lnSpc>
                <a:spcPts val="3359"/>
              </a:lnSpc>
              <a:buFont typeface="Arial"/>
              <a:buChar char="•"/>
            </a:pPr>
            <a:r>
              <a:rPr lang="en-US" sz="2400" dirty="0">
                <a:solidFill>
                  <a:srgbClr val="FFFFFF"/>
                </a:solidFill>
                <a:latin typeface="Roboto"/>
              </a:rPr>
              <a:t>–reason: </a:t>
            </a:r>
            <a:r>
              <a:rPr lang="en-US" sz="2400" dirty="0" err="1">
                <a:solidFill>
                  <a:srgbClr val="FFFFFF"/>
                </a:solidFill>
                <a:latin typeface="Roboto"/>
              </a:rPr>
              <a:t>Bulduğu</a:t>
            </a:r>
            <a:r>
              <a:rPr lang="en-US" sz="2400" dirty="0">
                <a:solidFill>
                  <a:srgbClr val="FFFFFF"/>
                </a:solidFill>
                <a:latin typeface="Roboto"/>
              </a:rPr>
              <a:t> </a:t>
            </a:r>
            <a:r>
              <a:rPr lang="en-US" sz="2400" dirty="0" err="1">
                <a:solidFill>
                  <a:srgbClr val="FFFFFF"/>
                </a:solidFill>
                <a:latin typeface="Roboto"/>
              </a:rPr>
              <a:t>bir</a:t>
            </a:r>
            <a:r>
              <a:rPr lang="en-US" sz="2400" dirty="0">
                <a:solidFill>
                  <a:srgbClr val="FFFFFF"/>
                </a:solidFill>
                <a:latin typeface="Roboto"/>
              </a:rPr>
              <a:t> </a:t>
            </a:r>
            <a:r>
              <a:rPr lang="en-US" sz="2400" dirty="0" err="1">
                <a:solidFill>
                  <a:srgbClr val="FFFFFF"/>
                </a:solidFill>
                <a:latin typeface="Roboto"/>
              </a:rPr>
              <a:t>sonucun</a:t>
            </a:r>
            <a:r>
              <a:rPr lang="en-US" sz="2400" dirty="0">
                <a:solidFill>
                  <a:srgbClr val="FFFFFF"/>
                </a:solidFill>
                <a:latin typeface="Roboto"/>
              </a:rPr>
              <a:t> </a:t>
            </a:r>
            <a:r>
              <a:rPr lang="en-US" sz="2400" dirty="0" err="1">
                <a:solidFill>
                  <a:srgbClr val="FFFFFF"/>
                </a:solidFill>
                <a:latin typeface="Roboto"/>
              </a:rPr>
              <a:t>sebebini</a:t>
            </a:r>
            <a:r>
              <a:rPr lang="en-US" sz="2400" dirty="0">
                <a:solidFill>
                  <a:srgbClr val="FFFFFF"/>
                </a:solidFill>
                <a:latin typeface="Roboto"/>
              </a:rPr>
              <a:t> </a:t>
            </a:r>
            <a:r>
              <a:rPr lang="en-US" sz="2400" dirty="0" err="1">
                <a:solidFill>
                  <a:srgbClr val="FFFFFF"/>
                </a:solidFill>
                <a:latin typeface="Roboto"/>
              </a:rPr>
              <a:t>gösterir</a:t>
            </a:r>
            <a:r>
              <a:rPr lang="en-US" sz="2400" dirty="0">
                <a:solidFill>
                  <a:srgbClr val="FFFFFF"/>
                </a:solidFill>
                <a:latin typeface="Roboto"/>
              </a:rPr>
              <a:t>.</a:t>
            </a:r>
          </a:p>
          <a:p>
            <a:pPr marL="518160" lvl="1" indent="-259080" algn="just">
              <a:lnSpc>
                <a:spcPts val="3359"/>
              </a:lnSpc>
              <a:buFont typeface="Arial"/>
              <a:buChar char="•"/>
            </a:pPr>
            <a:r>
              <a:rPr lang="en-US" sz="2400" dirty="0">
                <a:solidFill>
                  <a:srgbClr val="FFFFFF"/>
                </a:solidFill>
                <a:latin typeface="Roboto"/>
              </a:rPr>
              <a:t>–open: </a:t>
            </a:r>
            <a:r>
              <a:rPr lang="en-US" sz="2400" dirty="0" err="1">
                <a:solidFill>
                  <a:srgbClr val="FFFFFF"/>
                </a:solidFill>
                <a:latin typeface="Roboto"/>
              </a:rPr>
              <a:t>Sadece</a:t>
            </a:r>
            <a:r>
              <a:rPr lang="en-US" sz="2400" dirty="0">
                <a:solidFill>
                  <a:srgbClr val="FFFFFF"/>
                </a:solidFill>
                <a:latin typeface="Roboto"/>
              </a:rPr>
              <a:t> </a:t>
            </a:r>
            <a:r>
              <a:rPr lang="en-US" sz="2400" dirty="0" err="1">
                <a:solidFill>
                  <a:srgbClr val="FFFFFF"/>
                </a:solidFill>
                <a:latin typeface="Roboto"/>
              </a:rPr>
              <a:t>açık</a:t>
            </a:r>
            <a:r>
              <a:rPr lang="en-US" sz="2400" dirty="0">
                <a:solidFill>
                  <a:srgbClr val="FFFFFF"/>
                </a:solidFill>
                <a:latin typeface="Roboto"/>
              </a:rPr>
              <a:t> </a:t>
            </a:r>
            <a:r>
              <a:rPr lang="en-US" sz="2400" dirty="0" err="1">
                <a:solidFill>
                  <a:srgbClr val="FFFFFF"/>
                </a:solidFill>
                <a:latin typeface="Roboto"/>
              </a:rPr>
              <a:t>Portları</a:t>
            </a:r>
            <a:r>
              <a:rPr lang="en-US" sz="2400" dirty="0">
                <a:solidFill>
                  <a:srgbClr val="FFFFFF"/>
                </a:solidFill>
                <a:latin typeface="Roboto"/>
              </a:rPr>
              <a:t> </a:t>
            </a:r>
            <a:r>
              <a:rPr lang="en-US" sz="2400" dirty="0" err="1">
                <a:solidFill>
                  <a:srgbClr val="FFFFFF"/>
                </a:solidFill>
                <a:latin typeface="Roboto"/>
              </a:rPr>
              <a:t>gösterir</a:t>
            </a:r>
            <a:r>
              <a:rPr lang="en-US" sz="2400" dirty="0">
                <a:solidFill>
                  <a:srgbClr val="FFFFFF"/>
                </a:solidFill>
                <a:latin typeface="Roboto"/>
              </a:rPr>
              <a:t>.</a:t>
            </a:r>
          </a:p>
          <a:p>
            <a:pPr marL="518160" lvl="1" indent="-259080" algn="just">
              <a:lnSpc>
                <a:spcPts val="3359"/>
              </a:lnSpc>
              <a:buFont typeface="Arial"/>
              <a:buChar char="•"/>
            </a:pPr>
            <a:r>
              <a:rPr lang="en-US" sz="2400" dirty="0">
                <a:solidFill>
                  <a:srgbClr val="FFFFFF"/>
                </a:solidFill>
                <a:latin typeface="Roboto"/>
              </a:rPr>
              <a:t>-p-: </a:t>
            </a:r>
            <a:r>
              <a:rPr lang="en-US" sz="2400" dirty="0" err="1">
                <a:solidFill>
                  <a:srgbClr val="FFFFFF"/>
                </a:solidFill>
                <a:latin typeface="Roboto"/>
              </a:rPr>
              <a:t>Bir</a:t>
            </a:r>
            <a:r>
              <a:rPr lang="en-US" sz="2400" dirty="0">
                <a:solidFill>
                  <a:srgbClr val="FFFFFF"/>
                </a:solidFill>
                <a:latin typeface="Roboto"/>
              </a:rPr>
              <a:t> IP </a:t>
            </a:r>
            <a:r>
              <a:rPr lang="en-US" sz="2400" dirty="0" err="1">
                <a:solidFill>
                  <a:srgbClr val="FFFFFF"/>
                </a:solidFill>
                <a:latin typeface="Roboto"/>
              </a:rPr>
              <a:t>üzerinde</a:t>
            </a:r>
            <a:r>
              <a:rPr lang="en-US" sz="2400" dirty="0">
                <a:solidFill>
                  <a:srgbClr val="FFFFFF"/>
                </a:solidFill>
                <a:latin typeface="Roboto"/>
              </a:rPr>
              <a:t> </a:t>
            </a:r>
            <a:r>
              <a:rPr lang="en-US" sz="2400" dirty="0" err="1">
                <a:solidFill>
                  <a:srgbClr val="FFFFFF"/>
                </a:solidFill>
                <a:latin typeface="Roboto"/>
              </a:rPr>
              <a:t>bulunması</a:t>
            </a:r>
            <a:r>
              <a:rPr lang="en-US" sz="2400" dirty="0">
                <a:solidFill>
                  <a:srgbClr val="FFFFFF"/>
                </a:solidFill>
                <a:latin typeface="Roboto"/>
              </a:rPr>
              <a:t> </a:t>
            </a:r>
            <a:r>
              <a:rPr lang="en-US" sz="2400" dirty="0" err="1">
                <a:solidFill>
                  <a:srgbClr val="FFFFFF"/>
                </a:solidFill>
                <a:latin typeface="Roboto"/>
              </a:rPr>
              <a:t>muhtemel</a:t>
            </a:r>
            <a:r>
              <a:rPr lang="en-US" sz="2400" dirty="0">
                <a:solidFill>
                  <a:srgbClr val="FFFFFF"/>
                </a:solidFill>
                <a:latin typeface="Roboto"/>
              </a:rPr>
              <a:t> 65535 </a:t>
            </a:r>
            <a:r>
              <a:rPr lang="en-US" sz="2400" dirty="0" err="1">
                <a:solidFill>
                  <a:srgbClr val="FFFFFF"/>
                </a:solidFill>
                <a:latin typeface="Roboto"/>
              </a:rPr>
              <a:t>portun</a:t>
            </a:r>
            <a:r>
              <a:rPr lang="en-US" sz="2400" dirty="0">
                <a:solidFill>
                  <a:srgbClr val="FFFFFF"/>
                </a:solidFill>
                <a:latin typeface="Roboto"/>
              </a:rPr>
              <a:t> </a:t>
            </a:r>
            <a:r>
              <a:rPr lang="en-US" sz="2400" dirty="0" err="1">
                <a:solidFill>
                  <a:srgbClr val="FFFFFF"/>
                </a:solidFill>
                <a:latin typeface="Roboto"/>
              </a:rPr>
              <a:t>hepsini</a:t>
            </a:r>
            <a:r>
              <a:rPr lang="en-US" sz="2400" dirty="0">
                <a:solidFill>
                  <a:srgbClr val="FFFFFF"/>
                </a:solidFill>
                <a:latin typeface="Roboto"/>
              </a:rPr>
              <a:t> </a:t>
            </a:r>
            <a:r>
              <a:rPr lang="en-US" sz="2400" dirty="0" err="1">
                <a:solidFill>
                  <a:srgbClr val="FFFFFF"/>
                </a:solidFill>
                <a:latin typeface="Roboto"/>
              </a:rPr>
              <a:t>tarar</a:t>
            </a:r>
            <a:r>
              <a:rPr lang="en-US" sz="2400" dirty="0">
                <a:solidFill>
                  <a:srgbClr val="FFFFFF"/>
                </a:solidFill>
                <a:latin typeface="Roboto"/>
              </a:rPr>
              <a:t>.</a:t>
            </a:r>
          </a:p>
          <a:p>
            <a:pPr marL="518160" lvl="1" indent="-259080" algn="just">
              <a:lnSpc>
                <a:spcPts val="3359"/>
              </a:lnSpc>
              <a:buFont typeface="Arial"/>
              <a:buChar char="•"/>
            </a:pPr>
            <a:r>
              <a:rPr lang="en-US" sz="2400" dirty="0">
                <a:solidFill>
                  <a:srgbClr val="FFFFFF"/>
                </a:solidFill>
                <a:latin typeface="Roboto"/>
              </a:rPr>
              <a:t>-</a:t>
            </a:r>
            <a:r>
              <a:rPr lang="en-US" sz="2400" dirty="0" err="1">
                <a:solidFill>
                  <a:srgbClr val="FFFFFF"/>
                </a:solidFill>
                <a:latin typeface="Roboto"/>
              </a:rPr>
              <a:t>sV</a:t>
            </a:r>
            <a:r>
              <a:rPr lang="en-US" sz="2400" dirty="0">
                <a:solidFill>
                  <a:srgbClr val="FFFFFF"/>
                </a:solidFill>
                <a:latin typeface="Roboto"/>
              </a:rPr>
              <a:t>: </a:t>
            </a:r>
            <a:r>
              <a:rPr lang="en-US" sz="2400" dirty="0" err="1">
                <a:solidFill>
                  <a:srgbClr val="FFFFFF"/>
                </a:solidFill>
                <a:latin typeface="Roboto"/>
              </a:rPr>
              <a:t>Açık</a:t>
            </a:r>
            <a:r>
              <a:rPr lang="en-US" sz="2400" dirty="0">
                <a:solidFill>
                  <a:srgbClr val="FFFFFF"/>
                </a:solidFill>
                <a:latin typeface="Roboto"/>
              </a:rPr>
              <a:t> </a:t>
            </a:r>
            <a:r>
              <a:rPr lang="en-US" sz="2400" dirty="0" err="1">
                <a:solidFill>
                  <a:srgbClr val="FFFFFF"/>
                </a:solidFill>
                <a:latin typeface="Roboto"/>
              </a:rPr>
              <a:t>portta</a:t>
            </a:r>
            <a:r>
              <a:rPr lang="en-US" sz="2400" dirty="0">
                <a:solidFill>
                  <a:srgbClr val="FFFFFF"/>
                </a:solidFill>
                <a:latin typeface="Roboto"/>
              </a:rPr>
              <a:t> </a:t>
            </a:r>
            <a:r>
              <a:rPr lang="en-US" sz="2400" dirty="0" err="1">
                <a:solidFill>
                  <a:srgbClr val="FFFFFF"/>
                </a:solidFill>
                <a:latin typeface="Roboto"/>
              </a:rPr>
              <a:t>çalışan</a:t>
            </a:r>
            <a:r>
              <a:rPr lang="en-US" sz="2400" dirty="0">
                <a:solidFill>
                  <a:srgbClr val="FFFFFF"/>
                </a:solidFill>
                <a:latin typeface="Roboto"/>
              </a:rPr>
              <a:t> </a:t>
            </a:r>
            <a:r>
              <a:rPr lang="en-US" sz="2400" dirty="0" err="1">
                <a:solidFill>
                  <a:srgbClr val="FFFFFF"/>
                </a:solidFill>
                <a:latin typeface="Roboto"/>
              </a:rPr>
              <a:t>servisin</a:t>
            </a:r>
            <a:r>
              <a:rPr lang="en-US" sz="2400" dirty="0">
                <a:solidFill>
                  <a:srgbClr val="FFFFFF"/>
                </a:solidFill>
                <a:latin typeface="Roboto"/>
              </a:rPr>
              <a:t> ne </a:t>
            </a:r>
            <a:r>
              <a:rPr lang="en-US" sz="2400" dirty="0" err="1">
                <a:solidFill>
                  <a:srgbClr val="FFFFFF"/>
                </a:solidFill>
                <a:latin typeface="Roboto"/>
              </a:rPr>
              <a:t>olduğunu</a:t>
            </a:r>
            <a:r>
              <a:rPr lang="en-US" sz="2400" dirty="0">
                <a:solidFill>
                  <a:srgbClr val="FFFFFF"/>
                </a:solidFill>
                <a:latin typeface="Roboto"/>
              </a:rPr>
              <a:t> </a:t>
            </a:r>
            <a:r>
              <a:rPr lang="en-US" sz="2400" dirty="0" err="1">
                <a:solidFill>
                  <a:srgbClr val="FFFFFF"/>
                </a:solidFill>
                <a:latin typeface="Roboto"/>
              </a:rPr>
              <a:t>bulmaya</a:t>
            </a:r>
            <a:r>
              <a:rPr lang="en-US" sz="2400" dirty="0">
                <a:solidFill>
                  <a:srgbClr val="FFFFFF"/>
                </a:solidFill>
                <a:latin typeface="Roboto"/>
              </a:rPr>
              <a:t> </a:t>
            </a:r>
            <a:r>
              <a:rPr lang="en-US" sz="2400" dirty="0" err="1">
                <a:solidFill>
                  <a:srgbClr val="FFFFFF"/>
                </a:solidFill>
                <a:latin typeface="Roboto"/>
              </a:rPr>
              <a:t>çalışır</a:t>
            </a:r>
            <a:r>
              <a:rPr lang="en-US" sz="2400" dirty="0">
                <a:solidFill>
                  <a:srgbClr val="FFFFFF"/>
                </a:solidFill>
                <a:latin typeface="Roboto"/>
              </a:rPr>
              <a:t>. -</a:t>
            </a:r>
            <a:r>
              <a:rPr lang="en-US" sz="2400" dirty="0" err="1">
                <a:solidFill>
                  <a:srgbClr val="FFFFFF"/>
                </a:solidFill>
                <a:latin typeface="Roboto"/>
              </a:rPr>
              <a:t>sC</a:t>
            </a:r>
            <a:r>
              <a:rPr lang="en-US" sz="2400" dirty="0">
                <a:solidFill>
                  <a:srgbClr val="FFFFFF"/>
                </a:solidFill>
                <a:latin typeface="Roboto"/>
              </a:rPr>
              <a:t> </a:t>
            </a:r>
            <a:r>
              <a:rPr lang="en-US" sz="2400" dirty="0" err="1">
                <a:solidFill>
                  <a:srgbClr val="FFFFFF"/>
                </a:solidFill>
                <a:latin typeface="Roboto"/>
              </a:rPr>
              <a:t>ile</a:t>
            </a:r>
            <a:r>
              <a:rPr lang="en-US" sz="2400" dirty="0">
                <a:solidFill>
                  <a:srgbClr val="FFFFFF"/>
                </a:solidFill>
                <a:latin typeface="Roboto"/>
              </a:rPr>
              <a:t> </a:t>
            </a:r>
            <a:r>
              <a:rPr lang="en-US" sz="2400" dirty="0" err="1">
                <a:solidFill>
                  <a:srgbClr val="FFFFFF"/>
                </a:solidFill>
                <a:latin typeface="Roboto"/>
              </a:rPr>
              <a:t>birlikte</a:t>
            </a:r>
            <a:r>
              <a:rPr lang="en-US" sz="2400" dirty="0">
                <a:solidFill>
                  <a:srgbClr val="FFFFFF"/>
                </a:solidFill>
                <a:latin typeface="Roboto"/>
              </a:rPr>
              <a:t> </a:t>
            </a:r>
            <a:r>
              <a:rPr lang="en-US" sz="2400" dirty="0" err="1">
                <a:solidFill>
                  <a:srgbClr val="FFFFFF"/>
                </a:solidFill>
                <a:latin typeface="Roboto"/>
              </a:rPr>
              <a:t>kullanılırsa</a:t>
            </a:r>
            <a:r>
              <a:rPr lang="en-US" sz="2400" dirty="0">
                <a:solidFill>
                  <a:srgbClr val="FFFFFF"/>
                </a:solidFill>
                <a:latin typeface="Roboto"/>
              </a:rPr>
              <a:t> </a:t>
            </a:r>
            <a:r>
              <a:rPr lang="en-US" sz="2400" dirty="0" err="1">
                <a:solidFill>
                  <a:srgbClr val="FFFFFF"/>
                </a:solidFill>
                <a:latin typeface="Roboto"/>
              </a:rPr>
              <a:t>işe</a:t>
            </a:r>
            <a:r>
              <a:rPr lang="en-US" sz="2400" dirty="0">
                <a:solidFill>
                  <a:srgbClr val="FFFFFF"/>
                </a:solidFill>
                <a:latin typeface="Roboto"/>
              </a:rPr>
              <a:t> </a:t>
            </a:r>
            <a:r>
              <a:rPr lang="en-US" sz="2400" dirty="0" err="1">
                <a:solidFill>
                  <a:srgbClr val="FFFFFF"/>
                </a:solidFill>
                <a:latin typeface="Roboto"/>
              </a:rPr>
              <a:t>yarar</a:t>
            </a:r>
            <a:r>
              <a:rPr lang="en-US" sz="2400" dirty="0">
                <a:solidFill>
                  <a:srgbClr val="FFFFFF"/>
                </a:solidFill>
                <a:latin typeface="Roboto"/>
              </a:rPr>
              <a:t>.</a:t>
            </a:r>
          </a:p>
          <a:p>
            <a:pPr marL="518160" lvl="1" indent="-259080" algn="just">
              <a:lnSpc>
                <a:spcPts val="3359"/>
              </a:lnSpc>
              <a:buFont typeface="Arial"/>
              <a:buChar char="•"/>
            </a:pPr>
            <a:r>
              <a:rPr lang="en-US" sz="2400" dirty="0">
                <a:solidFill>
                  <a:srgbClr val="FFFFFF"/>
                </a:solidFill>
                <a:latin typeface="Roboto"/>
              </a:rPr>
              <a:t>-</a:t>
            </a:r>
            <a:r>
              <a:rPr lang="en-US" sz="2400" dirty="0" err="1">
                <a:solidFill>
                  <a:srgbClr val="FFFFFF"/>
                </a:solidFill>
                <a:latin typeface="Roboto"/>
              </a:rPr>
              <a:t>sC</a:t>
            </a:r>
            <a:r>
              <a:rPr lang="en-US" sz="2400" dirty="0">
                <a:solidFill>
                  <a:srgbClr val="FFFFFF"/>
                </a:solidFill>
                <a:latin typeface="Roboto"/>
              </a:rPr>
              <a:t>: -</a:t>
            </a:r>
            <a:r>
              <a:rPr lang="en-US" sz="2400" dirty="0" err="1">
                <a:solidFill>
                  <a:srgbClr val="FFFFFF"/>
                </a:solidFill>
                <a:latin typeface="Roboto"/>
              </a:rPr>
              <a:t>sV</a:t>
            </a:r>
            <a:r>
              <a:rPr lang="en-US" sz="2400" dirty="0">
                <a:solidFill>
                  <a:srgbClr val="FFFFFF"/>
                </a:solidFill>
                <a:latin typeface="Roboto"/>
              </a:rPr>
              <a:t> </a:t>
            </a:r>
            <a:r>
              <a:rPr lang="en-US" sz="2400" dirty="0" err="1">
                <a:solidFill>
                  <a:srgbClr val="FFFFFF"/>
                </a:solidFill>
                <a:latin typeface="Roboto"/>
              </a:rPr>
              <a:t>ile</a:t>
            </a:r>
            <a:r>
              <a:rPr lang="en-US" sz="2400" dirty="0">
                <a:solidFill>
                  <a:srgbClr val="FFFFFF"/>
                </a:solidFill>
                <a:latin typeface="Roboto"/>
              </a:rPr>
              <a:t> </a:t>
            </a:r>
            <a:r>
              <a:rPr lang="en-US" sz="2400" dirty="0" err="1">
                <a:solidFill>
                  <a:srgbClr val="FFFFFF"/>
                </a:solidFill>
                <a:latin typeface="Roboto"/>
              </a:rPr>
              <a:t>versiyon</a:t>
            </a:r>
            <a:r>
              <a:rPr lang="en-US" sz="2400" dirty="0">
                <a:solidFill>
                  <a:srgbClr val="FFFFFF"/>
                </a:solidFill>
                <a:latin typeface="Roboto"/>
              </a:rPr>
              <a:t> </a:t>
            </a:r>
            <a:r>
              <a:rPr lang="en-US" sz="2400" dirty="0" err="1">
                <a:solidFill>
                  <a:srgbClr val="FFFFFF"/>
                </a:solidFill>
                <a:latin typeface="Roboto"/>
              </a:rPr>
              <a:t>tespiti</a:t>
            </a:r>
            <a:r>
              <a:rPr lang="en-US" sz="2400" dirty="0">
                <a:solidFill>
                  <a:srgbClr val="FFFFFF"/>
                </a:solidFill>
                <a:latin typeface="Roboto"/>
              </a:rPr>
              <a:t> </a:t>
            </a:r>
            <a:r>
              <a:rPr lang="en-US" sz="2400" dirty="0" err="1">
                <a:solidFill>
                  <a:srgbClr val="FFFFFF"/>
                </a:solidFill>
                <a:latin typeface="Roboto"/>
              </a:rPr>
              <a:t>yapılırken</a:t>
            </a:r>
            <a:r>
              <a:rPr lang="en-US" sz="2400" dirty="0">
                <a:solidFill>
                  <a:srgbClr val="FFFFFF"/>
                </a:solidFill>
                <a:latin typeface="Roboto"/>
              </a:rPr>
              <a:t> </a:t>
            </a:r>
            <a:r>
              <a:rPr lang="en-US" sz="2400" dirty="0" err="1">
                <a:solidFill>
                  <a:srgbClr val="FFFFFF"/>
                </a:solidFill>
                <a:latin typeface="Roboto"/>
              </a:rPr>
              <a:t>nmap</a:t>
            </a:r>
            <a:r>
              <a:rPr lang="en-US" sz="2400" dirty="0">
                <a:solidFill>
                  <a:srgbClr val="FFFFFF"/>
                </a:solidFill>
                <a:latin typeface="Roboto"/>
              </a:rPr>
              <a:t> </a:t>
            </a:r>
            <a:r>
              <a:rPr lang="en-US" sz="2400" dirty="0" err="1">
                <a:solidFill>
                  <a:srgbClr val="FFFFFF"/>
                </a:solidFill>
                <a:latin typeface="Roboto"/>
              </a:rPr>
              <a:t>scriptlerini</a:t>
            </a:r>
            <a:r>
              <a:rPr lang="en-US" sz="2400" dirty="0">
                <a:solidFill>
                  <a:srgbClr val="FFFFFF"/>
                </a:solidFill>
                <a:latin typeface="Roboto"/>
              </a:rPr>
              <a:t> </a:t>
            </a:r>
            <a:r>
              <a:rPr lang="en-US" sz="2400" dirty="0" err="1">
                <a:solidFill>
                  <a:srgbClr val="FFFFFF"/>
                </a:solidFill>
                <a:latin typeface="Roboto"/>
              </a:rPr>
              <a:t>kullanır</a:t>
            </a:r>
            <a:r>
              <a:rPr lang="en-US" sz="2400" dirty="0">
                <a:solidFill>
                  <a:srgbClr val="FFFFFF"/>
                </a:solidFill>
                <a:latin typeface="Roboto"/>
              </a:rPr>
              <a:t>.</a:t>
            </a:r>
          </a:p>
          <a:p>
            <a:pPr marL="518160" lvl="1" indent="-259080" algn="just">
              <a:lnSpc>
                <a:spcPts val="3359"/>
              </a:lnSpc>
              <a:buFont typeface="Arial"/>
              <a:buChar char="•"/>
            </a:pPr>
            <a:r>
              <a:rPr lang="en-US" sz="2400" dirty="0">
                <a:solidFill>
                  <a:srgbClr val="FFFFFF"/>
                </a:solidFill>
                <a:latin typeface="Roboto"/>
              </a:rPr>
              <a:t>-p: </a:t>
            </a:r>
            <a:r>
              <a:rPr lang="en-US" sz="2400" dirty="0" err="1">
                <a:solidFill>
                  <a:srgbClr val="FFFFFF"/>
                </a:solidFill>
                <a:latin typeface="Roboto"/>
              </a:rPr>
              <a:t>Sadece</a:t>
            </a:r>
            <a:r>
              <a:rPr lang="en-US" sz="2400" dirty="0">
                <a:solidFill>
                  <a:srgbClr val="FFFFFF"/>
                </a:solidFill>
                <a:latin typeface="Roboto"/>
              </a:rPr>
              <a:t> </a:t>
            </a:r>
            <a:r>
              <a:rPr lang="en-US" sz="2400" dirty="0" err="1">
                <a:solidFill>
                  <a:srgbClr val="FFFFFF"/>
                </a:solidFill>
                <a:latin typeface="Roboto"/>
              </a:rPr>
              <a:t>bu</a:t>
            </a:r>
            <a:r>
              <a:rPr lang="en-US" sz="2400" dirty="0">
                <a:solidFill>
                  <a:srgbClr val="FFFFFF"/>
                </a:solidFill>
                <a:latin typeface="Roboto"/>
              </a:rPr>
              <a:t> </a:t>
            </a:r>
            <a:r>
              <a:rPr lang="en-US" sz="2400" dirty="0" err="1">
                <a:solidFill>
                  <a:srgbClr val="FFFFFF"/>
                </a:solidFill>
                <a:latin typeface="Roboto"/>
              </a:rPr>
              <a:t>parametreden</a:t>
            </a:r>
            <a:r>
              <a:rPr lang="en-US" sz="2400" dirty="0">
                <a:solidFill>
                  <a:srgbClr val="FFFFFF"/>
                </a:solidFill>
                <a:latin typeface="Roboto"/>
              </a:rPr>
              <a:t> </a:t>
            </a:r>
            <a:r>
              <a:rPr lang="en-US" sz="2400" dirty="0" err="1">
                <a:solidFill>
                  <a:srgbClr val="FFFFFF"/>
                </a:solidFill>
                <a:latin typeface="Roboto"/>
              </a:rPr>
              <a:t>sonra</a:t>
            </a:r>
            <a:r>
              <a:rPr lang="en-US" sz="2400" dirty="0">
                <a:solidFill>
                  <a:srgbClr val="FFFFFF"/>
                </a:solidFill>
                <a:latin typeface="Roboto"/>
              </a:rPr>
              <a:t> </a:t>
            </a:r>
            <a:r>
              <a:rPr lang="en-US" sz="2400" dirty="0" err="1">
                <a:solidFill>
                  <a:srgbClr val="FFFFFF"/>
                </a:solidFill>
                <a:latin typeface="Roboto"/>
              </a:rPr>
              <a:t>belirtilen</a:t>
            </a:r>
            <a:r>
              <a:rPr lang="en-US" sz="2400" dirty="0">
                <a:solidFill>
                  <a:srgbClr val="FFFFFF"/>
                </a:solidFill>
                <a:latin typeface="Roboto"/>
              </a:rPr>
              <a:t> </a:t>
            </a:r>
            <a:r>
              <a:rPr lang="en-US" sz="2400" dirty="0" err="1">
                <a:solidFill>
                  <a:srgbClr val="FFFFFF"/>
                </a:solidFill>
                <a:latin typeface="Roboto"/>
              </a:rPr>
              <a:t>portları</a:t>
            </a:r>
            <a:r>
              <a:rPr lang="en-US" sz="2400" dirty="0">
                <a:solidFill>
                  <a:srgbClr val="FFFFFF"/>
                </a:solidFill>
                <a:latin typeface="Roboto"/>
              </a:rPr>
              <a:t> </a:t>
            </a:r>
            <a:r>
              <a:rPr lang="en-US" sz="2400" dirty="0" err="1">
                <a:solidFill>
                  <a:srgbClr val="FFFFFF"/>
                </a:solidFill>
                <a:latin typeface="Roboto"/>
              </a:rPr>
              <a:t>tarar</a:t>
            </a:r>
            <a:r>
              <a:rPr lang="en-US" sz="2400" dirty="0">
                <a:solidFill>
                  <a:srgbClr val="FFFFFF"/>
                </a:solidFill>
                <a:latin typeface="Roboto"/>
              </a:rPr>
              <a:t>.</a:t>
            </a:r>
          </a:p>
          <a:p>
            <a:pPr marL="518160" lvl="1" indent="-259080" algn="just">
              <a:lnSpc>
                <a:spcPts val="3359"/>
              </a:lnSpc>
              <a:buFont typeface="Arial"/>
              <a:buChar char="•"/>
            </a:pPr>
            <a:r>
              <a:rPr lang="en-US" sz="2400" dirty="0">
                <a:solidFill>
                  <a:srgbClr val="FFFFFF"/>
                </a:solidFill>
                <a:latin typeface="Roboto"/>
              </a:rPr>
              <a:t>–top-ports: </a:t>
            </a:r>
            <a:r>
              <a:rPr lang="en-US" sz="2400" dirty="0" err="1">
                <a:solidFill>
                  <a:srgbClr val="FFFFFF"/>
                </a:solidFill>
                <a:latin typeface="Roboto"/>
              </a:rPr>
              <a:t>en</a:t>
            </a:r>
            <a:r>
              <a:rPr lang="en-US" sz="2400" dirty="0">
                <a:solidFill>
                  <a:srgbClr val="FFFFFF"/>
                </a:solidFill>
                <a:latin typeface="Roboto"/>
              </a:rPr>
              <a:t> </a:t>
            </a:r>
            <a:r>
              <a:rPr lang="en-US" sz="2400" dirty="0" err="1">
                <a:solidFill>
                  <a:srgbClr val="FFFFFF"/>
                </a:solidFill>
                <a:latin typeface="Roboto"/>
              </a:rPr>
              <a:t>çok</a:t>
            </a:r>
            <a:r>
              <a:rPr lang="en-US" sz="2400" dirty="0">
                <a:solidFill>
                  <a:srgbClr val="FFFFFF"/>
                </a:solidFill>
                <a:latin typeface="Roboto"/>
              </a:rPr>
              <a:t> </a:t>
            </a:r>
            <a:r>
              <a:rPr lang="en-US" sz="2400" dirty="0" err="1">
                <a:solidFill>
                  <a:srgbClr val="FFFFFF"/>
                </a:solidFill>
                <a:latin typeface="Roboto"/>
              </a:rPr>
              <a:t>kullanılan</a:t>
            </a:r>
            <a:r>
              <a:rPr lang="en-US" sz="2400" dirty="0">
                <a:solidFill>
                  <a:srgbClr val="FFFFFF"/>
                </a:solidFill>
                <a:latin typeface="Roboto"/>
              </a:rPr>
              <a:t> </a:t>
            </a:r>
            <a:r>
              <a:rPr lang="en-US" sz="2400" dirty="0" err="1">
                <a:solidFill>
                  <a:srgbClr val="FFFFFF"/>
                </a:solidFill>
                <a:latin typeface="Roboto"/>
              </a:rPr>
              <a:t>portları</a:t>
            </a:r>
            <a:r>
              <a:rPr lang="en-US" sz="2400" dirty="0">
                <a:solidFill>
                  <a:srgbClr val="FFFFFF"/>
                </a:solidFill>
                <a:latin typeface="Roboto"/>
              </a:rPr>
              <a:t> </a:t>
            </a:r>
            <a:r>
              <a:rPr lang="en-US" sz="2400" dirty="0" err="1">
                <a:solidFill>
                  <a:srgbClr val="FFFFFF"/>
                </a:solidFill>
                <a:latin typeface="Roboto"/>
              </a:rPr>
              <a:t>tarar</a:t>
            </a:r>
            <a:r>
              <a:rPr lang="en-US" sz="2400" dirty="0">
                <a:solidFill>
                  <a:srgbClr val="FFFFFF"/>
                </a:solidFill>
                <a:latin typeface="Roboto"/>
              </a:rPr>
              <a:t>.</a:t>
            </a:r>
          </a:p>
          <a:p>
            <a:pPr marL="518160" lvl="1" indent="-259080" algn="just">
              <a:lnSpc>
                <a:spcPts val="3359"/>
              </a:lnSpc>
              <a:buFont typeface="Arial"/>
              <a:buChar char="•"/>
            </a:pPr>
            <a:r>
              <a:rPr lang="en-US" sz="2400" dirty="0">
                <a:solidFill>
                  <a:srgbClr val="FFFFFF"/>
                </a:solidFill>
                <a:latin typeface="Roboto"/>
              </a:rPr>
              <a:t>–script: </a:t>
            </a:r>
            <a:r>
              <a:rPr lang="en-US" sz="2400" dirty="0" err="1">
                <a:solidFill>
                  <a:srgbClr val="FFFFFF"/>
                </a:solidFill>
                <a:latin typeface="Roboto"/>
              </a:rPr>
              <a:t>parametresine</a:t>
            </a:r>
            <a:r>
              <a:rPr lang="en-US" sz="2400" dirty="0">
                <a:solidFill>
                  <a:srgbClr val="FFFFFF"/>
                </a:solidFill>
                <a:latin typeface="Roboto"/>
              </a:rPr>
              <a:t>, </a:t>
            </a:r>
            <a:r>
              <a:rPr lang="en-US" sz="2400" dirty="0" err="1">
                <a:solidFill>
                  <a:srgbClr val="FFFFFF"/>
                </a:solidFill>
                <a:latin typeface="Roboto"/>
              </a:rPr>
              <a:t>sadece</a:t>
            </a:r>
            <a:r>
              <a:rPr lang="en-US" sz="2400" dirty="0">
                <a:solidFill>
                  <a:srgbClr val="FFFFFF"/>
                </a:solidFill>
                <a:latin typeface="Roboto"/>
              </a:rPr>
              <a:t> </a:t>
            </a:r>
            <a:r>
              <a:rPr lang="en-US" sz="2400" dirty="0" err="1">
                <a:solidFill>
                  <a:srgbClr val="FFFFFF"/>
                </a:solidFill>
                <a:latin typeface="Roboto"/>
              </a:rPr>
              <a:t>script’lerin</a:t>
            </a:r>
            <a:r>
              <a:rPr lang="en-US" sz="2400" dirty="0">
                <a:solidFill>
                  <a:srgbClr val="FFFFFF"/>
                </a:solidFill>
                <a:latin typeface="Roboto"/>
              </a:rPr>
              <a:t> </a:t>
            </a:r>
            <a:r>
              <a:rPr lang="en-US" sz="2400" dirty="0" err="1">
                <a:solidFill>
                  <a:srgbClr val="FFFFFF"/>
                </a:solidFill>
                <a:latin typeface="Roboto"/>
              </a:rPr>
              <a:t>kategorileri</a:t>
            </a:r>
            <a:r>
              <a:rPr lang="en-US" sz="2400" dirty="0">
                <a:solidFill>
                  <a:srgbClr val="FFFFFF"/>
                </a:solidFill>
                <a:latin typeface="Roboto"/>
              </a:rPr>
              <a:t> </a:t>
            </a:r>
            <a:r>
              <a:rPr lang="en-US" sz="2400" dirty="0" err="1">
                <a:solidFill>
                  <a:srgbClr val="FFFFFF"/>
                </a:solidFill>
                <a:latin typeface="Roboto"/>
              </a:rPr>
              <a:t>değil</a:t>
            </a:r>
            <a:r>
              <a:rPr lang="en-US" sz="2400" dirty="0">
                <a:solidFill>
                  <a:srgbClr val="FFFFFF"/>
                </a:solidFill>
                <a:latin typeface="Roboto"/>
              </a:rPr>
              <a:t>, </a:t>
            </a:r>
            <a:r>
              <a:rPr lang="en-US" sz="2400" dirty="0" err="1">
                <a:solidFill>
                  <a:srgbClr val="FFFFFF"/>
                </a:solidFill>
                <a:latin typeface="Roboto"/>
              </a:rPr>
              <a:t>script’lerin</a:t>
            </a:r>
            <a:r>
              <a:rPr lang="en-US" sz="2400" dirty="0">
                <a:solidFill>
                  <a:srgbClr val="FFFFFF"/>
                </a:solidFill>
                <a:latin typeface="Roboto"/>
              </a:rPr>
              <a:t> </a:t>
            </a:r>
            <a:r>
              <a:rPr lang="en-US" sz="2400" dirty="0" err="1">
                <a:solidFill>
                  <a:srgbClr val="FFFFFF"/>
                </a:solidFill>
                <a:latin typeface="Roboto"/>
              </a:rPr>
              <a:t>isimleri</a:t>
            </a:r>
            <a:r>
              <a:rPr lang="en-US" sz="2400" dirty="0">
                <a:solidFill>
                  <a:srgbClr val="FFFFFF"/>
                </a:solidFill>
                <a:latin typeface="Roboto"/>
              </a:rPr>
              <a:t> </a:t>
            </a:r>
            <a:r>
              <a:rPr lang="en-US" sz="2400" dirty="0" err="1">
                <a:solidFill>
                  <a:srgbClr val="FFFFFF"/>
                </a:solidFill>
                <a:latin typeface="Roboto"/>
              </a:rPr>
              <a:t>ve</a:t>
            </a:r>
            <a:r>
              <a:rPr lang="en-US" sz="2400" dirty="0">
                <a:solidFill>
                  <a:srgbClr val="FFFFFF"/>
                </a:solidFill>
                <a:latin typeface="Roboto"/>
              </a:rPr>
              <a:t> </a:t>
            </a:r>
            <a:r>
              <a:rPr lang="en-US" sz="2400" dirty="0" err="1">
                <a:solidFill>
                  <a:srgbClr val="FFFFFF"/>
                </a:solidFill>
                <a:latin typeface="Roboto"/>
              </a:rPr>
              <a:t>uzantıları</a:t>
            </a:r>
            <a:r>
              <a:rPr lang="en-US" sz="2400" dirty="0">
                <a:solidFill>
                  <a:srgbClr val="FFFFFF"/>
                </a:solidFill>
                <a:latin typeface="Roboto"/>
              </a:rPr>
              <a:t> da </a:t>
            </a:r>
            <a:r>
              <a:rPr lang="en-US" sz="2400" dirty="0" err="1">
                <a:solidFill>
                  <a:srgbClr val="FFFFFF"/>
                </a:solidFill>
                <a:latin typeface="Roboto"/>
              </a:rPr>
              <a:t>atanabilir</a:t>
            </a:r>
            <a:endParaRPr lang="en-US" sz="2400" dirty="0">
              <a:solidFill>
                <a:srgbClr val="FFFFFF"/>
              </a:solidFill>
              <a:latin typeface="Roboto"/>
            </a:endParaRPr>
          </a:p>
          <a:p>
            <a:pPr marL="518160" lvl="1" indent="-259080" algn="just">
              <a:lnSpc>
                <a:spcPts val="3359"/>
              </a:lnSpc>
              <a:buFont typeface="Arial"/>
              <a:buChar char="•"/>
            </a:pPr>
            <a:r>
              <a:rPr lang="en-US" sz="2400" dirty="0">
                <a:solidFill>
                  <a:srgbClr val="FFFFFF"/>
                </a:solidFill>
                <a:latin typeface="Roboto"/>
              </a:rPr>
              <a:t>-</a:t>
            </a:r>
            <a:r>
              <a:rPr lang="en-US" sz="2400" dirty="0" err="1">
                <a:solidFill>
                  <a:srgbClr val="FFFFFF"/>
                </a:solidFill>
                <a:latin typeface="Roboto"/>
              </a:rPr>
              <a:t>sU</a:t>
            </a:r>
            <a:r>
              <a:rPr lang="en-US" sz="2400" dirty="0">
                <a:solidFill>
                  <a:srgbClr val="FFFFFF"/>
                </a:solidFill>
                <a:latin typeface="Roboto"/>
              </a:rPr>
              <a:t>: </a:t>
            </a:r>
            <a:r>
              <a:rPr lang="en-US" sz="2400" dirty="0" err="1">
                <a:solidFill>
                  <a:srgbClr val="FFFFFF"/>
                </a:solidFill>
                <a:latin typeface="Roboto"/>
              </a:rPr>
              <a:t>parametresihedef</a:t>
            </a:r>
            <a:r>
              <a:rPr lang="en-US" sz="2400" dirty="0">
                <a:solidFill>
                  <a:srgbClr val="FFFFFF"/>
                </a:solidFill>
                <a:latin typeface="Roboto"/>
              </a:rPr>
              <a:t> </a:t>
            </a:r>
            <a:r>
              <a:rPr lang="en-US" sz="2400" dirty="0" err="1">
                <a:solidFill>
                  <a:srgbClr val="FFFFFF"/>
                </a:solidFill>
                <a:latin typeface="Roboto"/>
              </a:rPr>
              <a:t>bilgisayarın</a:t>
            </a:r>
            <a:r>
              <a:rPr lang="en-US" sz="2400" dirty="0">
                <a:solidFill>
                  <a:srgbClr val="FFFFFF"/>
                </a:solidFill>
                <a:latin typeface="Roboto"/>
              </a:rPr>
              <a:t> UDP </a:t>
            </a:r>
            <a:r>
              <a:rPr lang="en-US" sz="2400" dirty="0" err="1">
                <a:solidFill>
                  <a:srgbClr val="FFFFFF"/>
                </a:solidFill>
                <a:latin typeface="Roboto"/>
              </a:rPr>
              <a:t>portlarından</a:t>
            </a:r>
            <a:r>
              <a:rPr lang="en-US" sz="2400" dirty="0">
                <a:solidFill>
                  <a:srgbClr val="FFFFFF"/>
                </a:solidFill>
                <a:latin typeface="Roboto"/>
              </a:rPr>
              <a:t> </a:t>
            </a:r>
            <a:r>
              <a:rPr lang="en-US" sz="2400" dirty="0" err="1">
                <a:solidFill>
                  <a:srgbClr val="FFFFFF"/>
                </a:solidFill>
                <a:latin typeface="Roboto"/>
              </a:rPr>
              <a:t>hangilerinin</a:t>
            </a:r>
            <a:r>
              <a:rPr lang="en-US" sz="2400" dirty="0">
                <a:solidFill>
                  <a:srgbClr val="FFFFFF"/>
                </a:solidFill>
                <a:latin typeface="Roboto"/>
              </a:rPr>
              <a:t> </a:t>
            </a:r>
            <a:r>
              <a:rPr lang="en-US" sz="2400" dirty="0" err="1">
                <a:solidFill>
                  <a:srgbClr val="FFFFFF"/>
                </a:solidFill>
                <a:latin typeface="Roboto"/>
              </a:rPr>
              <a:t>açık</a:t>
            </a:r>
            <a:r>
              <a:rPr lang="en-US" sz="2400" dirty="0">
                <a:solidFill>
                  <a:srgbClr val="FFFFFF"/>
                </a:solidFill>
                <a:latin typeface="Roboto"/>
              </a:rPr>
              <a:t> </a:t>
            </a:r>
            <a:r>
              <a:rPr lang="en-US" sz="2400" dirty="0" err="1">
                <a:solidFill>
                  <a:srgbClr val="FFFFFF"/>
                </a:solidFill>
                <a:latin typeface="Roboto"/>
              </a:rPr>
              <a:t>olduğunu</a:t>
            </a:r>
            <a:r>
              <a:rPr lang="en-US" sz="2400" dirty="0">
                <a:solidFill>
                  <a:srgbClr val="FFFFFF"/>
                </a:solidFill>
                <a:latin typeface="Roboto"/>
              </a:rPr>
              <a:t> </a:t>
            </a:r>
            <a:r>
              <a:rPr lang="en-US" sz="2400" dirty="0" err="1">
                <a:solidFill>
                  <a:srgbClr val="FFFFFF"/>
                </a:solidFill>
                <a:latin typeface="Roboto"/>
              </a:rPr>
              <a:t>saptamak</a:t>
            </a:r>
            <a:r>
              <a:rPr lang="en-US" sz="2400" dirty="0">
                <a:solidFill>
                  <a:srgbClr val="FFFFFF"/>
                </a:solidFill>
                <a:latin typeface="Roboto"/>
              </a:rPr>
              <a:t> </a:t>
            </a:r>
            <a:r>
              <a:rPr lang="en-US" sz="2400" dirty="0" err="1">
                <a:solidFill>
                  <a:srgbClr val="FFFFFF"/>
                </a:solidFill>
                <a:latin typeface="Roboto"/>
              </a:rPr>
              <a:t>için</a:t>
            </a:r>
            <a:r>
              <a:rPr lang="en-US" sz="2400" dirty="0">
                <a:solidFill>
                  <a:srgbClr val="FFFFFF"/>
                </a:solidFill>
                <a:latin typeface="Roboto"/>
              </a:rPr>
              <a:t> </a:t>
            </a:r>
            <a:r>
              <a:rPr lang="en-US" sz="2400" dirty="0" err="1">
                <a:solidFill>
                  <a:srgbClr val="FFFFFF"/>
                </a:solidFill>
                <a:latin typeface="Roboto"/>
              </a:rPr>
              <a:t>kullanılır</a:t>
            </a:r>
            <a:r>
              <a:rPr lang="en-US" sz="2400" dirty="0">
                <a:solidFill>
                  <a:srgbClr val="FFFFFF"/>
                </a:solidFill>
                <a:latin typeface="Roboto"/>
              </a:rPr>
              <a:t>.</a:t>
            </a:r>
          </a:p>
          <a:p>
            <a:pPr algn="just">
              <a:lnSpc>
                <a:spcPts val="3359"/>
              </a:lnSpc>
            </a:pPr>
            <a:endParaRPr lang="en-US" sz="2400" dirty="0">
              <a:solidFill>
                <a:srgbClr val="FFFFFF"/>
              </a:solidFill>
              <a:latin typeface="Roboto"/>
            </a:endParaRPr>
          </a:p>
          <a:p>
            <a:pPr algn="just">
              <a:lnSpc>
                <a:spcPts val="3359"/>
              </a:lnSpc>
            </a:pPr>
            <a:endParaRPr lang="en-US" sz="2400" dirty="0">
              <a:solidFill>
                <a:srgbClr val="FFFFFF"/>
              </a:solidFill>
              <a:latin typeface="Roboto"/>
            </a:endParaRPr>
          </a:p>
        </p:txBody>
      </p:sp>
      <p:sp>
        <p:nvSpPr>
          <p:cNvPr id="3" name="TextBox 3"/>
          <p:cNvSpPr txBox="1"/>
          <p:nvPr/>
        </p:nvSpPr>
        <p:spPr>
          <a:xfrm>
            <a:off x="1028700" y="1282979"/>
            <a:ext cx="11975306" cy="771934"/>
          </a:xfrm>
          <a:prstGeom prst="rect">
            <a:avLst/>
          </a:prstGeom>
        </p:spPr>
        <p:txBody>
          <a:bodyPr lIns="0" tIns="0" rIns="0" bIns="0" rtlCol="0" anchor="t">
            <a:spAutoFit/>
          </a:bodyPr>
          <a:lstStyle/>
          <a:p>
            <a:pPr>
              <a:lnSpc>
                <a:spcPts val="6277"/>
              </a:lnSpc>
            </a:pPr>
            <a:r>
              <a:rPr lang="en-US" sz="4483">
                <a:solidFill>
                  <a:srgbClr val="FFFFFF"/>
                </a:solidFill>
                <a:latin typeface="Roboto Bold"/>
              </a:rPr>
              <a:t>EN ÇOK KULLANILAN NMAP PARAMETRELERİ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2445" t="4639" b="17388"/>
          <a:stretch>
            <a:fillRect/>
          </a:stretch>
        </p:blipFill>
        <p:spPr>
          <a:xfrm>
            <a:off x="7963436" y="4542790"/>
            <a:ext cx="9295864" cy="4638244"/>
          </a:xfrm>
          <a:prstGeom prst="rect">
            <a:avLst/>
          </a:prstGeom>
        </p:spPr>
      </p:pic>
      <p:sp>
        <p:nvSpPr>
          <p:cNvPr id="3" name="TextBox 3"/>
          <p:cNvSpPr txBox="1"/>
          <p:nvPr/>
        </p:nvSpPr>
        <p:spPr>
          <a:xfrm>
            <a:off x="1028700" y="1407796"/>
            <a:ext cx="6491207" cy="1377949"/>
          </a:xfrm>
          <a:prstGeom prst="rect">
            <a:avLst/>
          </a:prstGeom>
        </p:spPr>
        <p:txBody>
          <a:bodyPr lIns="0" tIns="0" rIns="0" bIns="0" rtlCol="0" anchor="t">
            <a:spAutoFit/>
          </a:bodyPr>
          <a:lstStyle/>
          <a:p>
            <a:pPr algn="r">
              <a:lnSpc>
                <a:spcPts val="11200"/>
              </a:lnSpc>
            </a:pPr>
            <a:r>
              <a:rPr lang="en-US" sz="8000" u="sng">
                <a:solidFill>
                  <a:srgbClr val="FFFFFF"/>
                </a:solidFill>
                <a:latin typeface="Roboto"/>
              </a:rPr>
              <a:t>GitHub Önemi</a:t>
            </a:r>
          </a:p>
        </p:txBody>
      </p:sp>
      <p:sp>
        <p:nvSpPr>
          <p:cNvPr id="4" name="TextBox 4"/>
          <p:cNvSpPr txBox="1"/>
          <p:nvPr/>
        </p:nvSpPr>
        <p:spPr>
          <a:xfrm>
            <a:off x="7963436" y="952500"/>
            <a:ext cx="9528906" cy="3478530"/>
          </a:xfrm>
          <a:prstGeom prst="rect">
            <a:avLst/>
          </a:prstGeom>
        </p:spPr>
        <p:txBody>
          <a:bodyPr lIns="0" tIns="0" rIns="0" bIns="0" rtlCol="0" anchor="t">
            <a:spAutoFit/>
          </a:bodyPr>
          <a:lstStyle/>
          <a:p>
            <a:pPr>
              <a:lnSpc>
                <a:spcPts val="4620"/>
              </a:lnSpc>
            </a:pPr>
            <a:r>
              <a:rPr lang="en-US" sz="3300">
                <a:solidFill>
                  <a:srgbClr val="FFFFFF"/>
                </a:solidFill>
                <a:latin typeface="Roboto"/>
              </a:rPr>
              <a:t>GitHub'ın önemli bir depolama alanı olduğunu inkar edemeyiz. Bu sayede çalışmalarınızı topluluğa sergileme şansı bulursunuz. Şu an için en büyük kodlama topluluklarından biri olması sayesinde, projelerinizi ciddi anlamda geniş bir topluluğa göstermiş olursunuz.</a:t>
            </a:r>
          </a:p>
        </p:txBody>
      </p:sp>
      <p:sp>
        <p:nvSpPr>
          <p:cNvPr id="5" name="TextBox 5"/>
          <p:cNvSpPr txBox="1"/>
          <p:nvPr/>
        </p:nvSpPr>
        <p:spPr>
          <a:xfrm>
            <a:off x="1287993" y="5382362"/>
            <a:ext cx="5972621" cy="2797174"/>
          </a:xfrm>
          <a:prstGeom prst="rect">
            <a:avLst/>
          </a:prstGeom>
        </p:spPr>
        <p:txBody>
          <a:bodyPr lIns="0" tIns="0" rIns="0" bIns="0" rtlCol="0" anchor="t">
            <a:spAutoFit/>
          </a:bodyPr>
          <a:lstStyle/>
          <a:p>
            <a:pPr algn="ctr">
              <a:lnSpc>
                <a:spcPts val="11200"/>
              </a:lnSpc>
            </a:pPr>
            <a:r>
              <a:rPr lang="en-US" sz="8000" u="sng">
                <a:solidFill>
                  <a:srgbClr val="FFFFFF"/>
                </a:solidFill>
                <a:latin typeface="Roboto"/>
              </a:rPr>
              <a:t>GitHub Proje </a:t>
            </a:r>
          </a:p>
          <a:p>
            <a:pPr algn="ctr">
              <a:lnSpc>
                <a:spcPts val="11200"/>
              </a:lnSpc>
            </a:pPr>
            <a:r>
              <a:rPr lang="en-US" sz="8000" u="sng">
                <a:solidFill>
                  <a:srgbClr val="FFFFFF"/>
                </a:solidFill>
                <a:latin typeface="Roboto"/>
              </a:rPr>
              <a:t>İndirme</a:t>
            </a:r>
          </a:p>
        </p:txBody>
      </p:sp>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84" r="484"/>
          <a:stretch>
            <a:fillRect/>
          </a:stretch>
        </p:blipFill>
        <p:spPr>
          <a:xfrm>
            <a:off x="11184344" y="3426720"/>
            <a:ext cx="6074956" cy="3433560"/>
          </a:xfrm>
          <a:prstGeom prst="rect">
            <a:avLst/>
          </a:prstGeom>
        </p:spPr>
      </p:pic>
      <p:sp>
        <p:nvSpPr>
          <p:cNvPr id="3" name="TextBox 3"/>
          <p:cNvSpPr txBox="1"/>
          <p:nvPr/>
        </p:nvSpPr>
        <p:spPr>
          <a:xfrm>
            <a:off x="1028700" y="952500"/>
            <a:ext cx="11151513" cy="1111976"/>
          </a:xfrm>
          <a:prstGeom prst="rect">
            <a:avLst/>
          </a:prstGeom>
        </p:spPr>
        <p:txBody>
          <a:bodyPr lIns="0" tIns="0" rIns="0" bIns="0" rtlCol="0" anchor="t">
            <a:spAutoFit/>
          </a:bodyPr>
          <a:lstStyle/>
          <a:p>
            <a:pPr>
              <a:lnSpc>
                <a:spcPts val="8881"/>
              </a:lnSpc>
            </a:pPr>
            <a:r>
              <a:rPr lang="en-US" sz="6832">
                <a:solidFill>
                  <a:srgbClr val="FFFFFF"/>
                </a:solidFill>
                <a:latin typeface="Roboto Bold"/>
              </a:rPr>
              <a:t>Mac Adresi Nedir ?</a:t>
            </a:r>
          </a:p>
        </p:txBody>
      </p:sp>
      <p:sp>
        <p:nvSpPr>
          <p:cNvPr id="4" name="TextBox 4"/>
          <p:cNvSpPr txBox="1"/>
          <p:nvPr/>
        </p:nvSpPr>
        <p:spPr>
          <a:xfrm>
            <a:off x="1028700" y="2795845"/>
            <a:ext cx="9861680" cy="5272742"/>
          </a:xfrm>
          <a:prstGeom prst="rect">
            <a:avLst/>
          </a:prstGeom>
        </p:spPr>
        <p:txBody>
          <a:bodyPr lIns="0" tIns="0" rIns="0" bIns="0" rtlCol="0" anchor="t">
            <a:spAutoFit/>
          </a:bodyPr>
          <a:lstStyle/>
          <a:p>
            <a:pPr>
              <a:lnSpc>
                <a:spcPts val="5978"/>
              </a:lnSpc>
            </a:pPr>
            <a:r>
              <a:rPr lang="en-US" sz="4270">
                <a:solidFill>
                  <a:srgbClr val="FFFFFF"/>
                </a:solidFill>
                <a:latin typeface="Roboto"/>
              </a:rPr>
              <a:t>MAC adresi (Fiziksel adres, Donanım adresi), ağ donanımının tanımlanmasını sağlar. MAC adresi, bilgisayarın ethernet kartına üretici tarafından kodlanan bir bilgidir. Her donanım için özel bir adresi vardır. Aynı MAC adresine sahip birden fazla ağ cihazı yoktur.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extBox 2"/>
          <p:cNvSpPr txBox="1"/>
          <p:nvPr/>
        </p:nvSpPr>
        <p:spPr>
          <a:xfrm>
            <a:off x="9902957" y="3573344"/>
            <a:ext cx="7356343" cy="2103614"/>
          </a:xfrm>
          <a:prstGeom prst="rect">
            <a:avLst/>
          </a:prstGeom>
        </p:spPr>
        <p:txBody>
          <a:bodyPr lIns="0" tIns="0" rIns="0" bIns="0" rtlCol="0" anchor="t">
            <a:spAutoFit/>
          </a:bodyPr>
          <a:lstStyle/>
          <a:p>
            <a:pPr>
              <a:lnSpc>
                <a:spcPts val="2835"/>
              </a:lnSpc>
            </a:pPr>
            <a:r>
              <a:rPr lang="en-US" sz="1771">
                <a:solidFill>
                  <a:srgbClr val="FFFFFF"/>
                </a:solidFill>
                <a:latin typeface="Roboto"/>
              </a:rPr>
              <a:t>Gizlilik ve mahremiyet önemlidir. İster iyi niyetle ister kötü niyetle MAC adresinizi gizlemek isteyebilirsiniz. arp-scan vb. araçlarla yerel ağdaki cihazların MAC adresleri öğrenilebilir ve  kötü niyetli birisi sizin MAC adresinizi kopyalayarak suç işlediğinde başınız ağrısın istemiyorsanız MAC adresinizi değiştirebilirsiniz.</a:t>
            </a:r>
          </a:p>
          <a:p>
            <a:pPr>
              <a:lnSpc>
                <a:spcPts val="2835"/>
              </a:lnSpc>
            </a:pPr>
            <a:endParaRPr lang="en-US" sz="1771">
              <a:solidFill>
                <a:srgbClr val="FFFFFF"/>
              </a:solidFill>
              <a:latin typeface="Roboto"/>
            </a:endParaRPr>
          </a:p>
        </p:txBody>
      </p:sp>
      <p:grpSp>
        <p:nvGrpSpPr>
          <p:cNvPr id="3" name="Group 3"/>
          <p:cNvGrpSpPr/>
          <p:nvPr/>
        </p:nvGrpSpPr>
        <p:grpSpPr>
          <a:xfrm>
            <a:off x="1028700" y="1649045"/>
            <a:ext cx="8390433" cy="5726628"/>
            <a:chOff x="0" y="0"/>
            <a:chExt cx="11187245" cy="7635503"/>
          </a:xfrm>
        </p:grpSpPr>
        <p:sp>
          <p:nvSpPr>
            <p:cNvPr id="4" name="TextBox 4"/>
            <p:cNvSpPr txBox="1"/>
            <p:nvPr/>
          </p:nvSpPr>
          <p:spPr>
            <a:xfrm>
              <a:off x="0" y="-9525"/>
              <a:ext cx="11187245" cy="5192864"/>
            </a:xfrm>
            <a:prstGeom prst="rect">
              <a:avLst/>
            </a:prstGeom>
          </p:spPr>
          <p:txBody>
            <a:bodyPr lIns="0" tIns="0" rIns="0" bIns="0" rtlCol="0" anchor="t">
              <a:spAutoFit/>
            </a:bodyPr>
            <a:lstStyle/>
            <a:p>
              <a:pPr algn="l">
                <a:lnSpc>
                  <a:spcPts val="10387"/>
                </a:lnSpc>
              </a:pPr>
              <a:r>
                <a:rPr lang="en-US" sz="8655" spc="129">
                  <a:solidFill>
                    <a:srgbClr val="FFFFFF"/>
                  </a:solidFill>
                  <a:latin typeface="Aleo Bold"/>
                </a:rPr>
                <a:t>MAC ADRESİ NEDEN DEĞİŞTİRİLİR?</a:t>
              </a:r>
            </a:p>
          </p:txBody>
        </p:sp>
        <p:sp>
          <p:nvSpPr>
            <p:cNvPr id="5" name="TextBox 5"/>
            <p:cNvSpPr txBox="1"/>
            <p:nvPr/>
          </p:nvSpPr>
          <p:spPr>
            <a:xfrm>
              <a:off x="0" y="5362954"/>
              <a:ext cx="11187245" cy="2272549"/>
            </a:xfrm>
            <a:prstGeom prst="rect">
              <a:avLst/>
            </a:prstGeom>
          </p:spPr>
          <p:txBody>
            <a:bodyPr lIns="0" tIns="0" rIns="0" bIns="0" rtlCol="0" anchor="t">
              <a:spAutoFit/>
            </a:bodyPr>
            <a:lstStyle/>
            <a:p>
              <a:pPr algn="l">
                <a:lnSpc>
                  <a:spcPts val="6825"/>
                </a:lnSpc>
              </a:pPr>
              <a:r>
                <a:rPr lang="en-US" sz="4946">
                  <a:solidFill>
                    <a:srgbClr val="FFFFFF"/>
                  </a:solidFill>
                  <a:latin typeface="Montserrat Light Bold Italics"/>
                </a:rPr>
                <a:t>Mac adresi degiştirmek bizi gizler mi ?</a:t>
              </a:r>
            </a:p>
          </p:txBody>
        </p:sp>
      </p:grpSp>
      <p:sp>
        <p:nvSpPr>
          <p:cNvPr id="6" name="TextBox 6"/>
          <p:cNvSpPr txBox="1"/>
          <p:nvPr/>
        </p:nvSpPr>
        <p:spPr>
          <a:xfrm>
            <a:off x="9902957" y="1913327"/>
            <a:ext cx="7089643" cy="1250442"/>
          </a:xfrm>
          <a:prstGeom prst="rect">
            <a:avLst/>
          </a:prstGeom>
        </p:spPr>
        <p:txBody>
          <a:bodyPr lIns="0" tIns="0" rIns="0" bIns="0" rtlCol="0" anchor="t">
            <a:spAutoFit/>
          </a:bodyPr>
          <a:lstStyle/>
          <a:p>
            <a:pPr>
              <a:lnSpc>
                <a:spcPts val="2478"/>
              </a:lnSpc>
            </a:pPr>
            <a:r>
              <a:rPr lang="en-US" sz="1770">
                <a:solidFill>
                  <a:srgbClr val="FFFFFF"/>
                </a:solidFill>
                <a:latin typeface="Roboto"/>
              </a:rPr>
              <a:t>MAC adresini değiştirmenin birçok nedeni olabilir ki bunların bir kısmı meşru nedenler değildir. Örneğin yerel ağ üzerinde bir siber korsanın MAC adresini değiştirerek saldırı yapması tespit edilmesini zorlaştıracaktır.</a:t>
            </a:r>
          </a:p>
        </p:txBody>
      </p:sp>
      <p:sp>
        <p:nvSpPr>
          <p:cNvPr id="7" name="TextBox 7"/>
          <p:cNvSpPr txBox="1"/>
          <p:nvPr/>
        </p:nvSpPr>
        <p:spPr>
          <a:xfrm>
            <a:off x="9902957" y="6108340"/>
            <a:ext cx="7089643" cy="2744072"/>
          </a:xfrm>
          <a:prstGeom prst="rect">
            <a:avLst/>
          </a:prstGeom>
        </p:spPr>
        <p:txBody>
          <a:bodyPr lIns="0" tIns="0" rIns="0" bIns="0" rtlCol="0" anchor="t">
            <a:spAutoFit/>
          </a:bodyPr>
          <a:lstStyle/>
          <a:p>
            <a:pPr>
              <a:lnSpc>
                <a:spcPts val="2750"/>
              </a:lnSpc>
            </a:pPr>
            <a:r>
              <a:rPr lang="en-US" sz="1964">
                <a:solidFill>
                  <a:srgbClr val="FFFFFF"/>
                </a:solidFill>
                <a:latin typeface="Arimo"/>
              </a:rPr>
              <a:t>MAC adresini değiştirerek DHCP sunucudan farklı bir IP adresi alabilirsiniz. DHCP sunucu IP adresi dağıtırken genellikle MAC adresi ile ilişkilendirdiği için ipconfig /release komutu ile IP adresini bırakıp ipconfig /renew komutu ile yenileseniz bile mevcut IP adresini alırsınız. DHCP sunucunun verdiği IP adresini değiştirmek için MAC adresi değiştirmek çözüm olabilir.</a:t>
            </a:r>
          </a:p>
          <a:p>
            <a:pPr algn="ctr">
              <a:lnSpc>
                <a:spcPts val="5284"/>
              </a:lnSpc>
            </a:pPr>
            <a:endParaRPr lang="en-US" sz="1964">
              <a:solidFill>
                <a:srgbClr val="FFFFFF"/>
              </a:solidFill>
              <a:latin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extBox 2"/>
          <p:cNvSpPr txBox="1"/>
          <p:nvPr/>
        </p:nvSpPr>
        <p:spPr>
          <a:xfrm>
            <a:off x="2146788" y="2004480"/>
            <a:ext cx="6139962" cy="2613025"/>
          </a:xfrm>
          <a:prstGeom prst="rect">
            <a:avLst/>
          </a:prstGeom>
        </p:spPr>
        <p:txBody>
          <a:bodyPr lIns="0" tIns="0" rIns="0" bIns="0" rtlCol="0" anchor="t">
            <a:spAutoFit/>
          </a:bodyPr>
          <a:lstStyle/>
          <a:p>
            <a:pPr>
              <a:lnSpc>
                <a:spcPts val="10400"/>
              </a:lnSpc>
            </a:pPr>
            <a:r>
              <a:rPr lang="en-US" sz="8000" u="sng">
                <a:solidFill>
                  <a:srgbClr val="FFFFFF"/>
                </a:solidFill>
                <a:latin typeface="Roboto"/>
              </a:rPr>
              <a:t>Pasif Bilgi Toplama</a:t>
            </a:r>
          </a:p>
        </p:txBody>
      </p:sp>
      <p:sp>
        <p:nvSpPr>
          <p:cNvPr id="3" name="TextBox 3"/>
          <p:cNvSpPr txBox="1"/>
          <p:nvPr/>
        </p:nvSpPr>
        <p:spPr>
          <a:xfrm>
            <a:off x="2146788" y="6072068"/>
            <a:ext cx="6139962" cy="2613025"/>
          </a:xfrm>
          <a:prstGeom prst="rect">
            <a:avLst/>
          </a:prstGeom>
        </p:spPr>
        <p:txBody>
          <a:bodyPr lIns="0" tIns="0" rIns="0" bIns="0" rtlCol="0" anchor="t">
            <a:spAutoFit/>
          </a:bodyPr>
          <a:lstStyle/>
          <a:p>
            <a:pPr>
              <a:lnSpc>
                <a:spcPts val="10400"/>
              </a:lnSpc>
            </a:pPr>
            <a:r>
              <a:rPr lang="en-US" sz="8000" u="sng">
                <a:solidFill>
                  <a:srgbClr val="FFFFFF"/>
                </a:solidFill>
                <a:latin typeface="Roboto"/>
              </a:rPr>
              <a:t>Aktif Bilgi Toplama</a:t>
            </a:r>
          </a:p>
        </p:txBody>
      </p:sp>
      <p:sp>
        <p:nvSpPr>
          <p:cNvPr id="4" name="TextBox 4"/>
          <p:cNvSpPr txBox="1"/>
          <p:nvPr/>
        </p:nvSpPr>
        <p:spPr>
          <a:xfrm>
            <a:off x="9144000" y="1341857"/>
            <a:ext cx="7482062" cy="3938270"/>
          </a:xfrm>
          <a:prstGeom prst="rect">
            <a:avLst/>
          </a:prstGeom>
        </p:spPr>
        <p:txBody>
          <a:bodyPr lIns="0" tIns="0" rIns="0" bIns="0" rtlCol="0" anchor="t">
            <a:spAutoFit/>
          </a:bodyPr>
          <a:lstStyle/>
          <a:p>
            <a:pPr>
              <a:lnSpc>
                <a:spcPts val="4480"/>
              </a:lnSpc>
            </a:pPr>
            <a:r>
              <a:rPr lang="en-US" sz="3200">
                <a:solidFill>
                  <a:srgbClr val="FFFFFF"/>
                </a:solidFill>
                <a:latin typeface="Arimo"/>
              </a:rPr>
              <a:t>Hedef sistem hakkında bilgi toplanırken, sunucu ile direkt iletişime geçmeden yapılan bilgi toplama yöntemidir. Pasif bilgi toplama araçları olarak, whois sorguları, archieve.org, theHarvester, recon-ng, maltego, shodan, sosyal medya platformları kullanılabilir.</a:t>
            </a:r>
          </a:p>
        </p:txBody>
      </p:sp>
      <p:sp>
        <p:nvSpPr>
          <p:cNvPr id="5" name="TextBox 5"/>
          <p:cNvSpPr txBox="1"/>
          <p:nvPr/>
        </p:nvSpPr>
        <p:spPr>
          <a:xfrm>
            <a:off x="9144000" y="5971420"/>
            <a:ext cx="7482062" cy="2814320"/>
          </a:xfrm>
          <a:prstGeom prst="rect">
            <a:avLst/>
          </a:prstGeom>
        </p:spPr>
        <p:txBody>
          <a:bodyPr lIns="0" tIns="0" rIns="0" bIns="0" rtlCol="0" anchor="t">
            <a:spAutoFit/>
          </a:bodyPr>
          <a:lstStyle/>
          <a:p>
            <a:pPr>
              <a:lnSpc>
                <a:spcPts val="4480"/>
              </a:lnSpc>
            </a:pPr>
            <a:r>
              <a:rPr lang="en-US" sz="3200">
                <a:solidFill>
                  <a:srgbClr val="FFFFFF"/>
                </a:solidFill>
                <a:latin typeface="Arimo"/>
              </a:rPr>
              <a:t>Hedef sistem hakkında bilgi toplanırken sunucu veya sistem ile direkt olarak iletişime geçilerek yapılan bilgi toplama yöntemidir. Burada ise, nmap, dirb, dmitry gibi araçlar kullanılabilir.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647305" y="2099893"/>
            <a:ext cx="7611995" cy="6087213"/>
          </a:xfrm>
          <a:prstGeom prst="rect">
            <a:avLst/>
          </a:prstGeom>
        </p:spPr>
      </p:pic>
      <p:sp>
        <p:nvSpPr>
          <p:cNvPr id="3" name="TextBox 3"/>
          <p:cNvSpPr txBox="1"/>
          <p:nvPr/>
        </p:nvSpPr>
        <p:spPr>
          <a:xfrm>
            <a:off x="1028700" y="924560"/>
            <a:ext cx="7733780" cy="2649855"/>
          </a:xfrm>
          <a:prstGeom prst="rect">
            <a:avLst/>
          </a:prstGeom>
        </p:spPr>
        <p:txBody>
          <a:bodyPr lIns="0" tIns="0" rIns="0" bIns="0" rtlCol="0" anchor="t">
            <a:spAutoFit/>
          </a:bodyPr>
          <a:lstStyle/>
          <a:p>
            <a:pPr>
              <a:lnSpc>
                <a:spcPts val="10530"/>
              </a:lnSpc>
            </a:pPr>
            <a:r>
              <a:rPr lang="en-US" sz="8100">
                <a:solidFill>
                  <a:srgbClr val="FFFFFF"/>
                </a:solidFill>
                <a:latin typeface="Roboto Bold"/>
              </a:rPr>
              <a:t>Whois Sorgusu Nedir ?</a:t>
            </a:r>
          </a:p>
        </p:txBody>
      </p:sp>
      <p:sp>
        <p:nvSpPr>
          <p:cNvPr id="4" name="TextBox 4"/>
          <p:cNvSpPr txBox="1"/>
          <p:nvPr/>
        </p:nvSpPr>
        <p:spPr>
          <a:xfrm>
            <a:off x="1028700" y="3983666"/>
            <a:ext cx="7733780" cy="5136515"/>
          </a:xfrm>
          <a:prstGeom prst="rect">
            <a:avLst/>
          </a:prstGeom>
        </p:spPr>
        <p:txBody>
          <a:bodyPr lIns="0" tIns="0" rIns="0" bIns="0" rtlCol="0" anchor="t">
            <a:spAutoFit/>
          </a:bodyPr>
          <a:lstStyle/>
          <a:p>
            <a:pPr>
              <a:lnSpc>
                <a:spcPts val="4059"/>
              </a:lnSpc>
            </a:pPr>
            <a:r>
              <a:rPr lang="en-US" sz="2899">
                <a:solidFill>
                  <a:srgbClr val="FFFFFF"/>
                </a:solidFill>
                <a:latin typeface="Roboto"/>
              </a:rPr>
              <a:t>Whois sorgulama, whois bilgileri öğrenilmek istenilen alan adının whois servisinde sorgulanması ile yapılır. Bu sorgulama sonucunda domain kayıt operatöründe tutulan alan adına ait iletişim bilgileri açık olarak sergilenir. Bir alan adının kime ait öğrenmek için Natro whois sorgulama servisini kullanabilirsiniz. Sorgulama işlemi yalnızca .com domain için değil, tüm domain uzantıları için yapılabilmektedir.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TextBox 2"/>
          <p:cNvSpPr txBox="1"/>
          <p:nvPr/>
        </p:nvSpPr>
        <p:spPr>
          <a:xfrm>
            <a:off x="1028700" y="700317"/>
            <a:ext cx="5829300" cy="1436291"/>
          </a:xfrm>
          <a:prstGeom prst="rect">
            <a:avLst/>
          </a:prstGeom>
        </p:spPr>
        <p:txBody>
          <a:bodyPr wrap="square" lIns="0" tIns="0" rIns="0" bIns="0" rtlCol="0" anchor="t">
            <a:spAutoFit/>
          </a:bodyPr>
          <a:lstStyle/>
          <a:p>
            <a:pPr algn="ctr">
              <a:lnSpc>
                <a:spcPts val="11200"/>
              </a:lnSpc>
            </a:pPr>
            <a:r>
              <a:rPr lang="en-US" sz="8000">
                <a:solidFill>
                  <a:srgbClr val="FFFFFF"/>
                </a:solidFill>
                <a:latin typeface="Roboto"/>
              </a:rPr>
              <a:t>DMİTRY</a:t>
            </a:r>
          </a:p>
        </p:txBody>
      </p:sp>
      <p:sp>
        <p:nvSpPr>
          <p:cNvPr id="3" name="TextBox 3"/>
          <p:cNvSpPr txBox="1"/>
          <p:nvPr/>
        </p:nvSpPr>
        <p:spPr>
          <a:xfrm>
            <a:off x="9139238" y="4642802"/>
            <a:ext cx="9525" cy="896620"/>
          </a:xfrm>
          <a:prstGeom prst="rect">
            <a:avLst/>
          </a:prstGeom>
        </p:spPr>
        <p:txBody>
          <a:bodyPr lIns="0" tIns="0" rIns="0" bIns="0" rtlCol="0" anchor="t">
            <a:spAutoFit/>
          </a:bodyPr>
          <a:lstStyle/>
          <a:p>
            <a:pPr algn="ctr">
              <a:lnSpc>
                <a:spcPts val="7279"/>
              </a:lnSpc>
            </a:pPr>
            <a:endParaRPr/>
          </a:p>
        </p:txBody>
      </p:sp>
      <p:sp>
        <p:nvSpPr>
          <p:cNvPr id="4" name="TextBox 4"/>
          <p:cNvSpPr txBox="1"/>
          <p:nvPr/>
        </p:nvSpPr>
        <p:spPr>
          <a:xfrm>
            <a:off x="1028700" y="1983016"/>
            <a:ext cx="16126608" cy="1754505"/>
          </a:xfrm>
          <a:prstGeom prst="rect">
            <a:avLst/>
          </a:prstGeom>
        </p:spPr>
        <p:txBody>
          <a:bodyPr lIns="0" tIns="0" rIns="0" bIns="0" rtlCol="0" anchor="t">
            <a:spAutoFit/>
          </a:bodyPr>
          <a:lstStyle/>
          <a:p>
            <a:pPr>
              <a:lnSpc>
                <a:spcPts val="4620"/>
              </a:lnSpc>
            </a:pPr>
            <a:r>
              <a:rPr lang="en-US" sz="3300" dirty="0" err="1">
                <a:solidFill>
                  <a:srgbClr val="FFFFFF"/>
                </a:solidFill>
                <a:latin typeface="Arimo"/>
              </a:rPr>
              <a:t>hedef</a:t>
            </a:r>
            <a:r>
              <a:rPr lang="en-US" sz="3300" dirty="0">
                <a:solidFill>
                  <a:srgbClr val="FFFFFF"/>
                </a:solidFill>
                <a:latin typeface="Arimo"/>
              </a:rPr>
              <a:t> </a:t>
            </a:r>
            <a:r>
              <a:rPr lang="en-US" sz="3300" dirty="0" err="1">
                <a:solidFill>
                  <a:srgbClr val="FFFFFF"/>
                </a:solidFill>
                <a:latin typeface="Arimo"/>
              </a:rPr>
              <a:t>sistem</a:t>
            </a:r>
            <a:r>
              <a:rPr lang="en-US" sz="3300" dirty="0">
                <a:solidFill>
                  <a:srgbClr val="FFFFFF"/>
                </a:solidFill>
                <a:latin typeface="Arimo"/>
              </a:rPr>
              <a:t>/</a:t>
            </a:r>
            <a:r>
              <a:rPr lang="en-US" sz="3300" dirty="0" err="1">
                <a:solidFill>
                  <a:srgbClr val="FFFFFF"/>
                </a:solidFill>
                <a:latin typeface="Arimo"/>
              </a:rPr>
              <a:t>etki</a:t>
            </a:r>
            <a:r>
              <a:rPr lang="en-US" sz="3300" dirty="0">
                <a:solidFill>
                  <a:srgbClr val="FFFFFF"/>
                </a:solidFill>
                <a:latin typeface="Arimo"/>
              </a:rPr>
              <a:t> </a:t>
            </a:r>
            <a:r>
              <a:rPr lang="en-US" sz="3300" dirty="0" err="1">
                <a:solidFill>
                  <a:srgbClr val="FFFFFF"/>
                </a:solidFill>
                <a:latin typeface="Arimo"/>
              </a:rPr>
              <a:t>alanı</a:t>
            </a:r>
            <a:r>
              <a:rPr lang="en-US" sz="3300" dirty="0">
                <a:solidFill>
                  <a:srgbClr val="FFFFFF"/>
                </a:solidFill>
                <a:latin typeface="Arimo"/>
              </a:rPr>
              <a:t> </a:t>
            </a:r>
            <a:r>
              <a:rPr lang="en-US" sz="3300" dirty="0" err="1">
                <a:solidFill>
                  <a:srgbClr val="FFFFFF"/>
                </a:solidFill>
                <a:latin typeface="Arimo"/>
              </a:rPr>
              <a:t>üzerinden</a:t>
            </a:r>
            <a:r>
              <a:rPr lang="en-US" sz="3300" dirty="0">
                <a:solidFill>
                  <a:srgbClr val="FFFFFF"/>
                </a:solidFill>
                <a:latin typeface="Arimo"/>
              </a:rPr>
              <a:t> </a:t>
            </a:r>
            <a:r>
              <a:rPr lang="en-US" sz="3300" dirty="0" err="1">
                <a:solidFill>
                  <a:srgbClr val="FFFFFF"/>
                </a:solidFill>
                <a:latin typeface="Arimo"/>
              </a:rPr>
              <a:t>bilgi</a:t>
            </a:r>
            <a:r>
              <a:rPr lang="en-US" sz="3300" dirty="0">
                <a:solidFill>
                  <a:srgbClr val="FFFFFF"/>
                </a:solidFill>
                <a:latin typeface="Arimo"/>
              </a:rPr>
              <a:t> </a:t>
            </a:r>
            <a:r>
              <a:rPr lang="en-US" sz="3300" dirty="0" err="1">
                <a:solidFill>
                  <a:srgbClr val="FFFFFF"/>
                </a:solidFill>
                <a:latin typeface="Arimo"/>
              </a:rPr>
              <a:t>toplamaya</a:t>
            </a:r>
            <a:r>
              <a:rPr lang="en-US" sz="3300" dirty="0">
                <a:solidFill>
                  <a:srgbClr val="FFFFFF"/>
                </a:solidFill>
                <a:latin typeface="Arimo"/>
              </a:rPr>
              <a:t> </a:t>
            </a:r>
            <a:r>
              <a:rPr lang="en-US" sz="3300" dirty="0" err="1">
                <a:solidFill>
                  <a:srgbClr val="FFFFFF"/>
                </a:solidFill>
                <a:latin typeface="Arimo"/>
              </a:rPr>
              <a:t>yarayan</a:t>
            </a:r>
            <a:r>
              <a:rPr lang="en-US" sz="3300" dirty="0">
                <a:solidFill>
                  <a:srgbClr val="FFFFFF"/>
                </a:solidFill>
                <a:latin typeface="Arimo"/>
              </a:rPr>
              <a:t> </a:t>
            </a:r>
            <a:r>
              <a:rPr lang="en-US" sz="3300" dirty="0" err="1">
                <a:solidFill>
                  <a:srgbClr val="FFFFFF"/>
                </a:solidFill>
                <a:latin typeface="Arimo"/>
              </a:rPr>
              <a:t>ve</a:t>
            </a:r>
            <a:r>
              <a:rPr lang="en-US" sz="3300" dirty="0">
                <a:solidFill>
                  <a:srgbClr val="FFFFFF"/>
                </a:solidFill>
                <a:latin typeface="Arimo"/>
              </a:rPr>
              <a:t> </a:t>
            </a:r>
            <a:r>
              <a:rPr lang="en-US" sz="3300" dirty="0" err="1">
                <a:solidFill>
                  <a:srgbClr val="FFFFFF"/>
                </a:solidFill>
                <a:latin typeface="Arimo"/>
              </a:rPr>
              <a:t>sızma</a:t>
            </a:r>
            <a:r>
              <a:rPr lang="en-US" sz="3300" dirty="0">
                <a:solidFill>
                  <a:srgbClr val="FFFFFF"/>
                </a:solidFill>
                <a:latin typeface="Arimo"/>
              </a:rPr>
              <a:t> </a:t>
            </a:r>
            <a:r>
              <a:rPr lang="en-US" sz="3300" dirty="0" err="1">
                <a:solidFill>
                  <a:srgbClr val="FFFFFF"/>
                </a:solidFill>
                <a:latin typeface="Arimo"/>
              </a:rPr>
              <a:t>testlerinde</a:t>
            </a:r>
            <a:r>
              <a:rPr lang="en-US" sz="3300" dirty="0">
                <a:solidFill>
                  <a:srgbClr val="FFFFFF"/>
                </a:solidFill>
                <a:latin typeface="Arimo"/>
              </a:rPr>
              <a:t> de </a:t>
            </a:r>
            <a:r>
              <a:rPr lang="en-US" sz="3300" dirty="0" err="1">
                <a:solidFill>
                  <a:srgbClr val="FFFFFF"/>
                </a:solidFill>
                <a:latin typeface="Arimo"/>
              </a:rPr>
              <a:t>kullanılan</a:t>
            </a:r>
            <a:r>
              <a:rPr lang="en-US" sz="3300" dirty="0">
                <a:solidFill>
                  <a:srgbClr val="FFFFFF"/>
                </a:solidFill>
                <a:latin typeface="Arimo"/>
              </a:rPr>
              <a:t> </a:t>
            </a:r>
            <a:r>
              <a:rPr lang="en-US" sz="3300" dirty="0" err="1">
                <a:solidFill>
                  <a:srgbClr val="FFFFFF"/>
                </a:solidFill>
                <a:latin typeface="Arimo"/>
              </a:rPr>
              <a:t>bir</a:t>
            </a:r>
            <a:r>
              <a:rPr lang="en-US" sz="3300" dirty="0">
                <a:solidFill>
                  <a:srgbClr val="FFFFFF"/>
                </a:solidFill>
                <a:latin typeface="Arimo"/>
              </a:rPr>
              <a:t> </a:t>
            </a:r>
            <a:r>
              <a:rPr lang="en-US" sz="3300" dirty="0" err="1">
                <a:solidFill>
                  <a:srgbClr val="FFFFFF"/>
                </a:solidFill>
                <a:latin typeface="Arimo"/>
              </a:rPr>
              <a:t>araçtır</a:t>
            </a:r>
            <a:r>
              <a:rPr lang="en-US" sz="3300" dirty="0">
                <a:solidFill>
                  <a:srgbClr val="FFFFFF"/>
                </a:solidFill>
                <a:latin typeface="Arimo"/>
              </a:rPr>
              <a:t>.</a:t>
            </a:r>
          </a:p>
          <a:p>
            <a:pPr>
              <a:lnSpc>
                <a:spcPts val="4620"/>
              </a:lnSpc>
            </a:pPr>
            <a:r>
              <a:rPr lang="en-US" sz="3300" dirty="0" err="1">
                <a:solidFill>
                  <a:srgbClr val="FFFFFF"/>
                </a:solidFill>
                <a:latin typeface="Arimo"/>
              </a:rPr>
              <a:t>Kısaca</a:t>
            </a:r>
            <a:r>
              <a:rPr lang="en-US" sz="3300" dirty="0">
                <a:solidFill>
                  <a:srgbClr val="FFFFFF"/>
                </a:solidFill>
                <a:latin typeface="Arimo"/>
              </a:rPr>
              <a:t> </a:t>
            </a:r>
            <a:r>
              <a:rPr lang="en-US" sz="3300" dirty="0" err="1">
                <a:solidFill>
                  <a:srgbClr val="FFFFFF"/>
                </a:solidFill>
                <a:latin typeface="Arimo"/>
              </a:rPr>
              <a:t>özellikleri</a:t>
            </a:r>
            <a:r>
              <a:rPr lang="en-US" sz="3300" dirty="0">
                <a:solidFill>
                  <a:srgbClr val="FFFFFF"/>
                </a:solidFill>
                <a:latin typeface="Arimo"/>
              </a:rPr>
              <a:t> </a:t>
            </a:r>
            <a:r>
              <a:rPr lang="en-US" sz="3300" dirty="0" err="1">
                <a:solidFill>
                  <a:srgbClr val="FFFFFF"/>
                </a:solidFill>
                <a:latin typeface="Arimo"/>
              </a:rPr>
              <a:t>şunlardır</a:t>
            </a:r>
            <a:r>
              <a:rPr lang="en-US" sz="3300" dirty="0">
                <a:solidFill>
                  <a:srgbClr val="FFFFFF"/>
                </a:solidFill>
                <a:latin typeface="Arimo"/>
              </a:rPr>
              <a:t>;</a:t>
            </a:r>
          </a:p>
        </p:txBody>
      </p:sp>
      <p:sp>
        <p:nvSpPr>
          <p:cNvPr id="5" name="TextBox 5"/>
          <p:cNvSpPr txBox="1"/>
          <p:nvPr/>
        </p:nvSpPr>
        <p:spPr>
          <a:xfrm>
            <a:off x="1028700" y="3994237"/>
            <a:ext cx="11530012" cy="4883785"/>
          </a:xfrm>
          <a:prstGeom prst="rect">
            <a:avLst/>
          </a:prstGeom>
        </p:spPr>
        <p:txBody>
          <a:bodyPr lIns="0" tIns="0" rIns="0" bIns="0" rtlCol="0" anchor="t">
            <a:spAutoFit/>
          </a:bodyPr>
          <a:lstStyle/>
          <a:p>
            <a:pPr algn="just">
              <a:lnSpc>
                <a:spcPts val="4340"/>
              </a:lnSpc>
            </a:pPr>
            <a:r>
              <a:rPr lang="en-US" sz="3100">
                <a:solidFill>
                  <a:srgbClr val="FFFFFF"/>
                </a:solidFill>
                <a:latin typeface="Arimo"/>
              </a:rPr>
              <a:t>-o parametresi : Toplanan bilgileri bir txt dosyasına kaydeder.</a:t>
            </a:r>
          </a:p>
          <a:p>
            <a:pPr algn="just">
              <a:lnSpc>
                <a:spcPts val="4340"/>
              </a:lnSpc>
            </a:pPr>
            <a:r>
              <a:rPr lang="en-US" sz="3100">
                <a:solidFill>
                  <a:srgbClr val="FFFFFF"/>
                </a:solidFill>
                <a:latin typeface="Arimo"/>
              </a:rPr>
              <a:t>-i parametresi : IP adres hakkında whois bilgisi verir.</a:t>
            </a:r>
          </a:p>
          <a:p>
            <a:pPr algn="just">
              <a:lnSpc>
                <a:spcPts val="4340"/>
              </a:lnSpc>
            </a:pPr>
            <a:r>
              <a:rPr lang="en-US" sz="3100">
                <a:solidFill>
                  <a:srgbClr val="FFFFFF"/>
                </a:solidFill>
                <a:latin typeface="Arimo"/>
              </a:rPr>
              <a:t>-w parametresi : Domain hakkında whois bilgisi verir.</a:t>
            </a:r>
          </a:p>
          <a:p>
            <a:pPr algn="just">
              <a:lnSpc>
                <a:spcPts val="4340"/>
              </a:lnSpc>
            </a:pPr>
            <a:r>
              <a:rPr lang="en-US" sz="3100">
                <a:solidFill>
                  <a:srgbClr val="FFFFFF"/>
                </a:solidFill>
                <a:latin typeface="Arimo"/>
              </a:rPr>
              <a:t>-n parametresi : Host hakkında bilgi verir.</a:t>
            </a:r>
          </a:p>
          <a:p>
            <a:pPr algn="just">
              <a:lnSpc>
                <a:spcPts val="4340"/>
              </a:lnSpc>
            </a:pPr>
            <a:r>
              <a:rPr lang="en-US" sz="3100">
                <a:solidFill>
                  <a:srgbClr val="FFFFFF"/>
                </a:solidFill>
                <a:latin typeface="Arimo"/>
              </a:rPr>
              <a:t>-s parametresi : Subdomain hakkında bilgi verir.</a:t>
            </a:r>
          </a:p>
          <a:p>
            <a:pPr algn="just">
              <a:lnSpc>
                <a:spcPts val="4340"/>
              </a:lnSpc>
            </a:pPr>
            <a:r>
              <a:rPr lang="en-US" sz="3100">
                <a:solidFill>
                  <a:srgbClr val="FFFFFF"/>
                </a:solidFill>
                <a:latin typeface="Arimo"/>
              </a:rPr>
              <a:t>-e parametresi : E-mail adresleri hakkında bilgiler verir.</a:t>
            </a:r>
          </a:p>
          <a:p>
            <a:pPr algn="just">
              <a:lnSpc>
                <a:spcPts val="4340"/>
              </a:lnSpc>
            </a:pPr>
            <a:r>
              <a:rPr lang="en-US" sz="3100">
                <a:solidFill>
                  <a:srgbClr val="FFFFFF"/>
                </a:solidFill>
                <a:latin typeface="Arimo"/>
              </a:rPr>
              <a:t>-p parametresi : Portlar hakkında bilgiler verir.</a:t>
            </a:r>
          </a:p>
          <a:p>
            <a:pPr algn="just">
              <a:lnSpc>
                <a:spcPts val="4340"/>
              </a:lnSpc>
            </a:pPr>
            <a:r>
              <a:rPr lang="en-US" sz="3100">
                <a:solidFill>
                  <a:srgbClr val="FFFFFF"/>
                </a:solidFill>
                <a:latin typeface="Arimo"/>
              </a:rPr>
              <a:t>-f parametresi : Açık olan filtrelenmiş portlar hakkında bilgiler verir.</a:t>
            </a:r>
          </a:p>
          <a:p>
            <a:pPr algn="just">
              <a:lnSpc>
                <a:spcPts val="4340"/>
              </a:lnSpc>
            </a:pPr>
            <a:endParaRPr lang="en-US" sz="3100">
              <a:solidFill>
                <a:srgbClr val="FFFFFF"/>
              </a:solidFill>
              <a:latin typeface="Arim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6917"/>
          <a:stretch>
            <a:fillRect/>
          </a:stretch>
        </p:blipFill>
        <p:spPr>
          <a:xfrm>
            <a:off x="3201385" y="2058933"/>
            <a:ext cx="11885230" cy="6532494"/>
          </a:xfrm>
          <a:prstGeom prst="rect">
            <a:avLst/>
          </a:prstGeom>
        </p:spPr>
      </p:pic>
      <p:sp>
        <p:nvSpPr>
          <p:cNvPr id="3" name="TextBox 3"/>
          <p:cNvSpPr txBox="1"/>
          <p:nvPr/>
        </p:nvSpPr>
        <p:spPr>
          <a:xfrm>
            <a:off x="3883447" y="895350"/>
            <a:ext cx="10521107" cy="1047750"/>
          </a:xfrm>
          <a:prstGeom prst="rect">
            <a:avLst/>
          </a:prstGeom>
        </p:spPr>
        <p:txBody>
          <a:bodyPr lIns="0" tIns="0" rIns="0" bIns="0" rtlCol="0" anchor="t">
            <a:spAutoFit/>
          </a:bodyPr>
          <a:lstStyle/>
          <a:p>
            <a:pPr algn="ctr">
              <a:lnSpc>
                <a:spcPts val="8400"/>
              </a:lnSpc>
            </a:pPr>
            <a:r>
              <a:rPr lang="en-US" sz="6000">
                <a:solidFill>
                  <a:srgbClr val="FFFFFF"/>
                </a:solidFill>
                <a:latin typeface="Roboto Bold"/>
              </a:rPr>
              <a:t>AÇIK PORTLARIN ANLAMLARI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841958" y="1028700"/>
            <a:ext cx="7417342" cy="3400083"/>
          </a:xfrm>
          <a:prstGeom prst="rect">
            <a:avLst/>
          </a:prstGeom>
        </p:spPr>
      </p:pic>
      <p:pic>
        <p:nvPicPr>
          <p:cNvPr id="3" name="Picture 3"/>
          <p:cNvPicPr>
            <a:picLocks noChangeAspect="1"/>
          </p:cNvPicPr>
          <p:nvPr/>
        </p:nvPicPr>
        <p:blipFill>
          <a:blip r:embed="rId3"/>
          <a:srcRect/>
          <a:stretch>
            <a:fillRect/>
          </a:stretch>
        </p:blipFill>
        <p:spPr>
          <a:xfrm>
            <a:off x="9841958" y="4522606"/>
            <a:ext cx="7417342" cy="4575769"/>
          </a:xfrm>
          <a:prstGeom prst="rect">
            <a:avLst/>
          </a:prstGeom>
        </p:spPr>
      </p:pic>
      <p:sp>
        <p:nvSpPr>
          <p:cNvPr id="4" name="TextBox 4"/>
          <p:cNvSpPr txBox="1"/>
          <p:nvPr/>
        </p:nvSpPr>
        <p:spPr>
          <a:xfrm>
            <a:off x="1028700" y="942975"/>
            <a:ext cx="8115300" cy="1298575"/>
          </a:xfrm>
          <a:prstGeom prst="rect">
            <a:avLst/>
          </a:prstGeom>
        </p:spPr>
        <p:txBody>
          <a:bodyPr lIns="0" tIns="0" rIns="0" bIns="0" rtlCol="0" anchor="t">
            <a:spAutoFit/>
          </a:bodyPr>
          <a:lstStyle/>
          <a:p>
            <a:pPr>
              <a:lnSpc>
                <a:spcPts val="10400"/>
              </a:lnSpc>
            </a:pPr>
            <a:r>
              <a:rPr lang="en-US" sz="8000">
                <a:solidFill>
                  <a:srgbClr val="FFFFFF"/>
                </a:solidFill>
                <a:latin typeface="Roboto Bold"/>
              </a:rPr>
              <a:t>DNSenum</a:t>
            </a:r>
          </a:p>
        </p:txBody>
      </p:sp>
      <p:sp>
        <p:nvSpPr>
          <p:cNvPr id="5" name="TextBox 5"/>
          <p:cNvSpPr txBox="1"/>
          <p:nvPr/>
        </p:nvSpPr>
        <p:spPr>
          <a:xfrm>
            <a:off x="1028700" y="2746365"/>
            <a:ext cx="8322203" cy="5309932"/>
          </a:xfrm>
          <a:prstGeom prst="rect">
            <a:avLst/>
          </a:prstGeom>
        </p:spPr>
        <p:txBody>
          <a:bodyPr lIns="0" tIns="0" rIns="0" bIns="0" rtlCol="0" anchor="t">
            <a:spAutoFit/>
          </a:bodyPr>
          <a:lstStyle/>
          <a:p>
            <a:pPr>
              <a:lnSpc>
                <a:spcPts val="4687"/>
              </a:lnSpc>
            </a:pPr>
            <a:r>
              <a:rPr lang="en-US" sz="3348">
                <a:solidFill>
                  <a:srgbClr val="FFFFFF"/>
                </a:solidFill>
                <a:latin typeface="Arimo"/>
              </a:rPr>
              <a:t>DNSenum aracı ile etki alanına ait IP adresleri, Mail suncuuları ve DNS sunucuları tespit edilebilir, bölge transferi gerçekleştirilebilir, belirtilen bir sözlük dosyası kullanılarak veya Google üzerinden alt alan adları tespit edilebilir, recursive sorgular yapılabilir, belirlenen IP bloklarındaki tüm IP adresleri için PTR sorguları gerçekleştirilebilir.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977</Words>
  <Application>Microsoft Office PowerPoint</Application>
  <PresentationFormat>Özel</PresentationFormat>
  <Paragraphs>63</Paragraphs>
  <Slides>14</Slides>
  <Notes>0</Notes>
  <HiddenSlides>0</HiddenSlides>
  <MMClips>1</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14</vt:i4>
      </vt:variant>
    </vt:vector>
  </HeadingPairs>
  <TitlesOfParts>
    <vt:vector size="22" baseType="lpstr">
      <vt:lpstr>Arimo</vt:lpstr>
      <vt:lpstr>Arial</vt:lpstr>
      <vt:lpstr>Roboto Bold</vt:lpstr>
      <vt:lpstr>Roboto</vt:lpstr>
      <vt:lpstr>Montserrat Light Bold Italics</vt:lpstr>
      <vt:lpstr>Aleo Bold</vt:lpstr>
      <vt:lpstr>Calibri</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Siyah Beyaz Fotoğraf Merkezli Finansal Teknoloji (Fintech) Teknoloji Sunum</dc:title>
  <cp:lastModifiedBy>Alperen</cp:lastModifiedBy>
  <cp:revision>2</cp:revision>
  <dcterms:created xsi:type="dcterms:W3CDTF">2006-08-16T00:00:00Z</dcterms:created>
  <dcterms:modified xsi:type="dcterms:W3CDTF">2022-11-10T13:08:04Z</dcterms:modified>
  <dc:identifier>DAFQ4pbN1Ps</dc:identifier>
</cp:coreProperties>
</file>